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28"/>
  </p:notesMasterIdLst>
  <p:sldIdLst>
    <p:sldId id="256" r:id="rId2"/>
    <p:sldId id="327" r:id="rId3"/>
    <p:sldId id="396" r:id="rId4"/>
    <p:sldId id="391" r:id="rId5"/>
    <p:sldId id="394" r:id="rId6"/>
    <p:sldId id="259" r:id="rId7"/>
    <p:sldId id="395" r:id="rId8"/>
    <p:sldId id="430" r:id="rId9"/>
    <p:sldId id="397" r:id="rId10"/>
    <p:sldId id="262" r:id="rId11"/>
    <p:sldId id="413" r:id="rId12"/>
    <p:sldId id="417" r:id="rId13"/>
    <p:sldId id="418" r:id="rId14"/>
    <p:sldId id="401" r:id="rId15"/>
    <p:sldId id="400" r:id="rId16"/>
    <p:sldId id="402" r:id="rId17"/>
    <p:sldId id="403" r:id="rId18"/>
    <p:sldId id="404" r:id="rId19"/>
    <p:sldId id="405" r:id="rId20"/>
    <p:sldId id="406" r:id="rId21"/>
    <p:sldId id="260" r:id="rId22"/>
    <p:sldId id="261" r:id="rId23"/>
    <p:sldId id="412" r:id="rId24"/>
    <p:sldId id="410" r:id="rId25"/>
    <p:sldId id="420" r:id="rId26"/>
    <p:sldId id="408" r:id="rId27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54">
          <p15:clr>
            <a:srgbClr val="A4A3A4"/>
          </p15:clr>
        </p15:guide>
        <p15:guide id="2" orient="horz" pos="3838">
          <p15:clr>
            <a:srgbClr val="A4A3A4"/>
          </p15:clr>
        </p15:guide>
        <p15:guide id="3" pos="340">
          <p15:clr>
            <a:srgbClr val="A4A3A4"/>
          </p15:clr>
        </p15:guide>
        <p15:guide id="4" pos="5420">
          <p15:clr>
            <a:srgbClr val="A4A3A4"/>
          </p15:clr>
        </p15:guide>
        <p15:guide id="5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16"/>
    <p:restoredTop sz="94324"/>
  </p:normalViewPr>
  <p:slideViewPr>
    <p:cSldViewPr snapToObjects="1" showGuides="1">
      <p:cViewPr varScale="1">
        <p:scale>
          <a:sx n="89" d="100"/>
          <a:sy n="89" d="100"/>
        </p:scale>
        <p:origin x="1352" y="168"/>
      </p:cViewPr>
      <p:guideLst>
        <p:guide orient="horz" pos="754"/>
        <p:guide orient="horz" pos="3838"/>
        <p:guide pos="340"/>
        <p:guide pos="5420"/>
        <p:guide pos="2880"/>
      </p:guideLst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875F65-9BEB-F140-A4EC-D29228BA5CB9}" type="doc">
      <dgm:prSet loTypeId="urn:microsoft.com/office/officeart/2005/8/layout/vList3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667CB94-39A4-CF43-A471-2FFDFC4F8F59}">
      <dgm:prSet phldrT="[Text]"/>
      <dgm:spPr/>
      <dgm:t>
        <a:bodyPr/>
        <a:lstStyle/>
        <a:p>
          <a:r>
            <a:rPr lang="en-GB" dirty="0"/>
            <a:t>EDX calculation using effective potential</a:t>
          </a:r>
        </a:p>
      </dgm:t>
    </dgm:pt>
    <dgm:pt modelId="{10FE8051-31B6-CF41-9598-D85EBBD12925}" type="parTrans" cxnId="{68E0F90C-8C5C-354A-9A30-37389883F663}">
      <dgm:prSet/>
      <dgm:spPr/>
      <dgm:t>
        <a:bodyPr/>
        <a:lstStyle/>
        <a:p>
          <a:endParaRPr lang="en-GB"/>
        </a:p>
      </dgm:t>
    </dgm:pt>
    <dgm:pt modelId="{2189E16A-848F-9543-B02B-368A7CAB5FC0}" type="sibTrans" cxnId="{68E0F90C-8C5C-354A-9A30-37389883F663}">
      <dgm:prSet/>
      <dgm:spPr/>
      <dgm:t>
        <a:bodyPr/>
        <a:lstStyle/>
        <a:p>
          <a:endParaRPr lang="en-GB"/>
        </a:p>
      </dgm:t>
    </dgm:pt>
    <dgm:pt modelId="{18F916FD-EBAA-E641-97B2-00569E683589}">
      <dgm:prSet phldrT="[Text]"/>
      <dgm:spPr/>
      <dgm:t>
        <a:bodyPr/>
        <a:lstStyle/>
        <a:p>
          <a:r>
            <a:rPr lang="en-GB" dirty="0"/>
            <a:t>ADF-EDS cross-section correlation  </a:t>
          </a:r>
        </a:p>
      </dgm:t>
    </dgm:pt>
    <dgm:pt modelId="{AB866D3B-78AA-5E49-BE76-4029054992C8}" type="parTrans" cxnId="{792E979D-59C5-5A47-A753-7DD1FF80071C}">
      <dgm:prSet/>
      <dgm:spPr/>
      <dgm:t>
        <a:bodyPr/>
        <a:lstStyle/>
        <a:p>
          <a:endParaRPr lang="en-GB"/>
        </a:p>
      </dgm:t>
    </dgm:pt>
    <dgm:pt modelId="{182A0D11-2BEA-3940-932E-D5627BA11B88}" type="sibTrans" cxnId="{792E979D-59C5-5A47-A753-7DD1FF80071C}">
      <dgm:prSet/>
      <dgm:spPr/>
      <dgm:t>
        <a:bodyPr/>
        <a:lstStyle/>
        <a:p>
          <a:endParaRPr lang="en-GB"/>
        </a:p>
      </dgm:t>
    </dgm:pt>
    <dgm:pt modelId="{0680347F-2F29-A44F-958E-0642826F7EE9}">
      <dgm:prSet phldrT="[Text]"/>
      <dgm:spPr/>
      <dgm:t>
        <a:bodyPr/>
        <a:lstStyle/>
        <a:p>
          <a:r>
            <a:rPr lang="en-GB" dirty="0"/>
            <a:t>Atomic lensing model for spectroscopy </a:t>
          </a:r>
        </a:p>
      </dgm:t>
    </dgm:pt>
    <dgm:pt modelId="{95122230-561B-D04D-973F-E6FF50844040}" type="parTrans" cxnId="{5CEB93FF-2856-BB4B-8DC2-0734DE2FB59A}">
      <dgm:prSet/>
      <dgm:spPr/>
      <dgm:t>
        <a:bodyPr/>
        <a:lstStyle/>
        <a:p>
          <a:endParaRPr lang="en-GB"/>
        </a:p>
      </dgm:t>
    </dgm:pt>
    <dgm:pt modelId="{BD543D95-B6CF-C348-885A-B3F9265EBBA7}" type="sibTrans" cxnId="{5CEB93FF-2856-BB4B-8DC2-0734DE2FB59A}">
      <dgm:prSet/>
      <dgm:spPr/>
      <dgm:t>
        <a:bodyPr/>
        <a:lstStyle/>
        <a:p>
          <a:endParaRPr lang="en-GB"/>
        </a:p>
      </dgm:t>
    </dgm:pt>
    <dgm:pt modelId="{D36CC437-F331-0D47-B1D9-4751CA2B6372}" type="pres">
      <dgm:prSet presAssocID="{2F875F65-9BEB-F140-A4EC-D29228BA5CB9}" presName="linearFlow" presStyleCnt="0">
        <dgm:presLayoutVars>
          <dgm:dir/>
          <dgm:resizeHandles val="exact"/>
        </dgm:presLayoutVars>
      </dgm:prSet>
      <dgm:spPr/>
    </dgm:pt>
    <dgm:pt modelId="{661EA67F-0884-6643-B835-92B4C45DA67E}" type="pres">
      <dgm:prSet presAssocID="{E667CB94-39A4-CF43-A471-2FFDFC4F8F59}" presName="composite" presStyleCnt="0"/>
      <dgm:spPr/>
    </dgm:pt>
    <dgm:pt modelId="{F277E37A-FF1E-D34A-ADB7-5405BF0712FA}" type="pres">
      <dgm:prSet presAssocID="{E667CB94-39A4-CF43-A471-2FFDFC4F8F59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3D6E9D9-1167-B745-A507-F4620EDC2095}" type="pres">
      <dgm:prSet presAssocID="{E667CB94-39A4-CF43-A471-2FFDFC4F8F59}" presName="txShp" presStyleLbl="node1" presStyleIdx="0" presStyleCnt="3">
        <dgm:presLayoutVars>
          <dgm:bulletEnabled val="1"/>
        </dgm:presLayoutVars>
      </dgm:prSet>
      <dgm:spPr/>
    </dgm:pt>
    <dgm:pt modelId="{6E780DB9-B9FA-3C4B-BA57-3E7B4169AB71}" type="pres">
      <dgm:prSet presAssocID="{2189E16A-848F-9543-B02B-368A7CAB5FC0}" presName="spacing" presStyleCnt="0"/>
      <dgm:spPr/>
    </dgm:pt>
    <dgm:pt modelId="{A580D2E3-8B6B-DF4B-AD42-8FC8B8841E21}" type="pres">
      <dgm:prSet presAssocID="{18F916FD-EBAA-E641-97B2-00569E683589}" presName="composite" presStyleCnt="0"/>
      <dgm:spPr/>
    </dgm:pt>
    <dgm:pt modelId="{540FFF80-E44A-2547-B236-BACE3231DC8B}" type="pres">
      <dgm:prSet presAssocID="{18F916FD-EBAA-E641-97B2-00569E683589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FD1B276-2EE6-7341-A30E-552E640CD691}" type="pres">
      <dgm:prSet presAssocID="{18F916FD-EBAA-E641-97B2-00569E683589}" presName="txShp" presStyleLbl="node1" presStyleIdx="1" presStyleCnt="3">
        <dgm:presLayoutVars>
          <dgm:bulletEnabled val="1"/>
        </dgm:presLayoutVars>
      </dgm:prSet>
      <dgm:spPr/>
    </dgm:pt>
    <dgm:pt modelId="{E5EEC239-B90C-E643-A1EE-8FDE0C9236D4}" type="pres">
      <dgm:prSet presAssocID="{182A0D11-2BEA-3940-932E-D5627BA11B88}" presName="spacing" presStyleCnt="0"/>
      <dgm:spPr/>
    </dgm:pt>
    <dgm:pt modelId="{44C38DC3-D542-A648-B213-B96436FBA2D5}" type="pres">
      <dgm:prSet presAssocID="{0680347F-2F29-A44F-958E-0642826F7EE9}" presName="composite" presStyleCnt="0"/>
      <dgm:spPr/>
    </dgm:pt>
    <dgm:pt modelId="{A8EE6BE2-3C43-D345-9572-7367763D7B0C}" type="pres">
      <dgm:prSet presAssocID="{0680347F-2F29-A44F-958E-0642826F7EE9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38864B1-2B33-2E4B-B837-ACB4135AC01D}" type="pres">
      <dgm:prSet presAssocID="{0680347F-2F29-A44F-958E-0642826F7EE9}" presName="txShp" presStyleLbl="node1" presStyleIdx="2" presStyleCnt="3">
        <dgm:presLayoutVars>
          <dgm:bulletEnabled val="1"/>
        </dgm:presLayoutVars>
      </dgm:prSet>
      <dgm:spPr/>
    </dgm:pt>
  </dgm:ptLst>
  <dgm:cxnLst>
    <dgm:cxn modelId="{68E0F90C-8C5C-354A-9A30-37389883F663}" srcId="{2F875F65-9BEB-F140-A4EC-D29228BA5CB9}" destId="{E667CB94-39A4-CF43-A471-2FFDFC4F8F59}" srcOrd="0" destOrd="0" parTransId="{10FE8051-31B6-CF41-9598-D85EBBD12925}" sibTransId="{2189E16A-848F-9543-B02B-368A7CAB5FC0}"/>
    <dgm:cxn modelId="{EA3A8C2F-8AB8-6841-B7D2-58649859E566}" type="presOf" srcId="{2F875F65-9BEB-F140-A4EC-D29228BA5CB9}" destId="{D36CC437-F331-0D47-B1D9-4751CA2B6372}" srcOrd="0" destOrd="0" presId="urn:microsoft.com/office/officeart/2005/8/layout/vList3"/>
    <dgm:cxn modelId="{524D834A-3433-0A43-A23D-68569A35AAB0}" type="presOf" srcId="{0680347F-2F29-A44F-958E-0642826F7EE9}" destId="{238864B1-2B33-2E4B-B837-ACB4135AC01D}" srcOrd="0" destOrd="0" presId="urn:microsoft.com/office/officeart/2005/8/layout/vList3"/>
    <dgm:cxn modelId="{7F30636B-96C4-DB4A-AB72-AEA11F4A1821}" type="presOf" srcId="{18F916FD-EBAA-E641-97B2-00569E683589}" destId="{FFD1B276-2EE6-7341-A30E-552E640CD691}" srcOrd="0" destOrd="0" presId="urn:microsoft.com/office/officeart/2005/8/layout/vList3"/>
    <dgm:cxn modelId="{792E979D-59C5-5A47-A753-7DD1FF80071C}" srcId="{2F875F65-9BEB-F140-A4EC-D29228BA5CB9}" destId="{18F916FD-EBAA-E641-97B2-00569E683589}" srcOrd="1" destOrd="0" parTransId="{AB866D3B-78AA-5E49-BE76-4029054992C8}" sibTransId="{182A0D11-2BEA-3940-932E-D5627BA11B88}"/>
    <dgm:cxn modelId="{34E45BB5-F54F-2B40-B075-82AA454CAC1E}" type="presOf" srcId="{E667CB94-39A4-CF43-A471-2FFDFC4F8F59}" destId="{43D6E9D9-1167-B745-A507-F4620EDC2095}" srcOrd="0" destOrd="0" presId="urn:microsoft.com/office/officeart/2005/8/layout/vList3"/>
    <dgm:cxn modelId="{5CEB93FF-2856-BB4B-8DC2-0734DE2FB59A}" srcId="{2F875F65-9BEB-F140-A4EC-D29228BA5CB9}" destId="{0680347F-2F29-A44F-958E-0642826F7EE9}" srcOrd="2" destOrd="0" parTransId="{95122230-561B-D04D-973F-E6FF50844040}" sibTransId="{BD543D95-B6CF-C348-885A-B3F9265EBBA7}"/>
    <dgm:cxn modelId="{12F00EEE-58CB-3144-8EBB-3AC8CF2BBC8A}" type="presParOf" srcId="{D36CC437-F331-0D47-B1D9-4751CA2B6372}" destId="{661EA67F-0884-6643-B835-92B4C45DA67E}" srcOrd="0" destOrd="0" presId="urn:microsoft.com/office/officeart/2005/8/layout/vList3"/>
    <dgm:cxn modelId="{FD077D2E-3E6D-F648-804C-161CC5B4385F}" type="presParOf" srcId="{661EA67F-0884-6643-B835-92B4C45DA67E}" destId="{F277E37A-FF1E-D34A-ADB7-5405BF0712FA}" srcOrd="0" destOrd="0" presId="urn:microsoft.com/office/officeart/2005/8/layout/vList3"/>
    <dgm:cxn modelId="{120C7041-F662-E940-896D-FDB5C158A935}" type="presParOf" srcId="{661EA67F-0884-6643-B835-92B4C45DA67E}" destId="{43D6E9D9-1167-B745-A507-F4620EDC2095}" srcOrd="1" destOrd="0" presId="urn:microsoft.com/office/officeart/2005/8/layout/vList3"/>
    <dgm:cxn modelId="{4C655AAB-6FBA-3C48-A0FE-968098734CA5}" type="presParOf" srcId="{D36CC437-F331-0D47-B1D9-4751CA2B6372}" destId="{6E780DB9-B9FA-3C4B-BA57-3E7B4169AB71}" srcOrd="1" destOrd="0" presId="urn:microsoft.com/office/officeart/2005/8/layout/vList3"/>
    <dgm:cxn modelId="{CEFB770A-3553-1842-823D-8171503F7527}" type="presParOf" srcId="{D36CC437-F331-0D47-B1D9-4751CA2B6372}" destId="{A580D2E3-8B6B-DF4B-AD42-8FC8B8841E21}" srcOrd="2" destOrd="0" presId="urn:microsoft.com/office/officeart/2005/8/layout/vList3"/>
    <dgm:cxn modelId="{B6BC59DF-C9E2-5F40-BD9D-A7BE424C3040}" type="presParOf" srcId="{A580D2E3-8B6B-DF4B-AD42-8FC8B8841E21}" destId="{540FFF80-E44A-2547-B236-BACE3231DC8B}" srcOrd="0" destOrd="0" presId="urn:microsoft.com/office/officeart/2005/8/layout/vList3"/>
    <dgm:cxn modelId="{84188049-B90D-E847-A96C-01242F122D96}" type="presParOf" srcId="{A580D2E3-8B6B-DF4B-AD42-8FC8B8841E21}" destId="{FFD1B276-2EE6-7341-A30E-552E640CD691}" srcOrd="1" destOrd="0" presId="urn:microsoft.com/office/officeart/2005/8/layout/vList3"/>
    <dgm:cxn modelId="{5A712B24-B376-5B44-8E34-C2360C830DB6}" type="presParOf" srcId="{D36CC437-F331-0D47-B1D9-4751CA2B6372}" destId="{E5EEC239-B90C-E643-A1EE-8FDE0C9236D4}" srcOrd="3" destOrd="0" presId="urn:microsoft.com/office/officeart/2005/8/layout/vList3"/>
    <dgm:cxn modelId="{3AA90F4E-C82D-EB4F-911D-62CA208BDA34}" type="presParOf" srcId="{D36CC437-F331-0D47-B1D9-4751CA2B6372}" destId="{44C38DC3-D542-A648-B213-B96436FBA2D5}" srcOrd="4" destOrd="0" presId="urn:microsoft.com/office/officeart/2005/8/layout/vList3"/>
    <dgm:cxn modelId="{D2026475-4A56-F24C-9049-941665EF6446}" type="presParOf" srcId="{44C38DC3-D542-A648-B213-B96436FBA2D5}" destId="{A8EE6BE2-3C43-D345-9572-7367763D7B0C}" srcOrd="0" destOrd="0" presId="urn:microsoft.com/office/officeart/2005/8/layout/vList3"/>
    <dgm:cxn modelId="{D7D3B114-5B15-FF40-9F35-B175EF37FD78}" type="presParOf" srcId="{44C38DC3-D542-A648-B213-B96436FBA2D5}" destId="{238864B1-2B33-2E4B-B837-ACB4135AC01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875F65-9BEB-F140-A4EC-D29228BA5CB9}" type="doc">
      <dgm:prSet loTypeId="urn:microsoft.com/office/officeart/2005/8/layout/vList3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667CB94-39A4-CF43-A471-2FFDFC4F8F59}">
      <dgm:prSet phldrT="[Text]"/>
      <dgm:spPr/>
      <dgm:t>
        <a:bodyPr/>
        <a:lstStyle/>
        <a:p>
          <a:r>
            <a:rPr lang="en-GB" dirty="0"/>
            <a:t>EDX calculation using effective potential</a:t>
          </a:r>
        </a:p>
      </dgm:t>
    </dgm:pt>
    <dgm:pt modelId="{10FE8051-31B6-CF41-9598-D85EBBD12925}" type="parTrans" cxnId="{68E0F90C-8C5C-354A-9A30-37389883F663}">
      <dgm:prSet/>
      <dgm:spPr/>
      <dgm:t>
        <a:bodyPr/>
        <a:lstStyle/>
        <a:p>
          <a:endParaRPr lang="en-GB"/>
        </a:p>
      </dgm:t>
    </dgm:pt>
    <dgm:pt modelId="{2189E16A-848F-9543-B02B-368A7CAB5FC0}" type="sibTrans" cxnId="{68E0F90C-8C5C-354A-9A30-37389883F663}">
      <dgm:prSet/>
      <dgm:spPr/>
      <dgm:t>
        <a:bodyPr/>
        <a:lstStyle/>
        <a:p>
          <a:endParaRPr lang="en-GB"/>
        </a:p>
      </dgm:t>
    </dgm:pt>
    <dgm:pt modelId="{18F916FD-EBAA-E641-97B2-00569E683589}">
      <dgm:prSet phldrT="[Text]"/>
      <dgm:spPr/>
      <dgm:t>
        <a:bodyPr/>
        <a:lstStyle/>
        <a:p>
          <a:r>
            <a:rPr lang="en-GB" dirty="0"/>
            <a:t>ADF-EDS cross-section correlation  </a:t>
          </a:r>
        </a:p>
      </dgm:t>
    </dgm:pt>
    <dgm:pt modelId="{AB866D3B-78AA-5E49-BE76-4029054992C8}" type="parTrans" cxnId="{792E979D-59C5-5A47-A753-7DD1FF80071C}">
      <dgm:prSet/>
      <dgm:spPr/>
      <dgm:t>
        <a:bodyPr/>
        <a:lstStyle/>
        <a:p>
          <a:endParaRPr lang="en-GB"/>
        </a:p>
      </dgm:t>
    </dgm:pt>
    <dgm:pt modelId="{182A0D11-2BEA-3940-932E-D5627BA11B88}" type="sibTrans" cxnId="{792E979D-59C5-5A47-A753-7DD1FF80071C}">
      <dgm:prSet/>
      <dgm:spPr/>
      <dgm:t>
        <a:bodyPr/>
        <a:lstStyle/>
        <a:p>
          <a:endParaRPr lang="en-GB"/>
        </a:p>
      </dgm:t>
    </dgm:pt>
    <dgm:pt modelId="{0680347F-2F29-A44F-958E-0642826F7EE9}">
      <dgm:prSet phldrT="[Text]"/>
      <dgm:spPr/>
      <dgm:t>
        <a:bodyPr/>
        <a:lstStyle/>
        <a:p>
          <a:r>
            <a:rPr lang="en-GB" dirty="0"/>
            <a:t>Atomic lensing model for spectroscopy </a:t>
          </a:r>
        </a:p>
      </dgm:t>
    </dgm:pt>
    <dgm:pt modelId="{95122230-561B-D04D-973F-E6FF50844040}" type="parTrans" cxnId="{5CEB93FF-2856-BB4B-8DC2-0734DE2FB59A}">
      <dgm:prSet/>
      <dgm:spPr/>
      <dgm:t>
        <a:bodyPr/>
        <a:lstStyle/>
        <a:p>
          <a:endParaRPr lang="en-GB"/>
        </a:p>
      </dgm:t>
    </dgm:pt>
    <dgm:pt modelId="{BD543D95-B6CF-C348-885A-B3F9265EBBA7}" type="sibTrans" cxnId="{5CEB93FF-2856-BB4B-8DC2-0734DE2FB59A}">
      <dgm:prSet/>
      <dgm:spPr/>
      <dgm:t>
        <a:bodyPr/>
        <a:lstStyle/>
        <a:p>
          <a:endParaRPr lang="en-GB"/>
        </a:p>
      </dgm:t>
    </dgm:pt>
    <dgm:pt modelId="{D36CC437-F331-0D47-B1D9-4751CA2B6372}" type="pres">
      <dgm:prSet presAssocID="{2F875F65-9BEB-F140-A4EC-D29228BA5CB9}" presName="linearFlow" presStyleCnt="0">
        <dgm:presLayoutVars>
          <dgm:dir/>
          <dgm:resizeHandles val="exact"/>
        </dgm:presLayoutVars>
      </dgm:prSet>
      <dgm:spPr/>
    </dgm:pt>
    <dgm:pt modelId="{661EA67F-0884-6643-B835-92B4C45DA67E}" type="pres">
      <dgm:prSet presAssocID="{E667CB94-39A4-CF43-A471-2FFDFC4F8F59}" presName="composite" presStyleCnt="0"/>
      <dgm:spPr/>
    </dgm:pt>
    <dgm:pt modelId="{F277E37A-FF1E-D34A-ADB7-5405BF0712FA}" type="pres">
      <dgm:prSet presAssocID="{E667CB94-39A4-CF43-A471-2FFDFC4F8F59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3D6E9D9-1167-B745-A507-F4620EDC2095}" type="pres">
      <dgm:prSet presAssocID="{E667CB94-39A4-CF43-A471-2FFDFC4F8F59}" presName="txShp" presStyleLbl="node1" presStyleIdx="0" presStyleCnt="3">
        <dgm:presLayoutVars>
          <dgm:bulletEnabled val="1"/>
        </dgm:presLayoutVars>
      </dgm:prSet>
      <dgm:spPr/>
    </dgm:pt>
    <dgm:pt modelId="{6E780DB9-B9FA-3C4B-BA57-3E7B4169AB71}" type="pres">
      <dgm:prSet presAssocID="{2189E16A-848F-9543-B02B-368A7CAB5FC0}" presName="spacing" presStyleCnt="0"/>
      <dgm:spPr/>
    </dgm:pt>
    <dgm:pt modelId="{A580D2E3-8B6B-DF4B-AD42-8FC8B8841E21}" type="pres">
      <dgm:prSet presAssocID="{18F916FD-EBAA-E641-97B2-00569E683589}" presName="composite" presStyleCnt="0"/>
      <dgm:spPr/>
    </dgm:pt>
    <dgm:pt modelId="{540FFF80-E44A-2547-B236-BACE3231DC8B}" type="pres">
      <dgm:prSet presAssocID="{18F916FD-EBAA-E641-97B2-00569E683589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FD1B276-2EE6-7341-A30E-552E640CD691}" type="pres">
      <dgm:prSet presAssocID="{18F916FD-EBAA-E641-97B2-00569E683589}" presName="txShp" presStyleLbl="node1" presStyleIdx="1" presStyleCnt="3">
        <dgm:presLayoutVars>
          <dgm:bulletEnabled val="1"/>
        </dgm:presLayoutVars>
      </dgm:prSet>
      <dgm:spPr/>
    </dgm:pt>
    <dgm:pt modelId="{E5EEC239-B90C-E643-A1EE-8FDE0C9236D4}" type="pres">
      <dgm:prSet presAssocID="{182A0D11-2BEA-3940-932E-D5627BA11B88}" presName="spacing" presStyleCnt="0"/>
      <dgm:spPr/>
    </dgm:pt>
    <dgm:pt modelId="{44C38DC3-D542-A648-B213-B96436FBA2D5}" type="pres">
      <dgm:prSet presAssocID="{0680347F-2F29-A44F-958E-0642826F7EE9}" presName="composite" presStyleCnt="0"/>
      <dgm:spPr/>
    </dgm:pt>
    <dgm:pt modelId="{A8EE6BE2-3C43-D345-9572-7367763D7B0C}" type="pres">
      <dgm:prSet presAssocID="{0680347F-2F29-A44F-958E-0642826F7EE9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38864B1-2B33-2E4B-B837-ACB4135AC01D}" type="pres">
      <dgm:prSet presAssocID="{0680347F-2F29-A44F-958E-0642826F7EE9}" presName="txShp" presStyleLbl="node1" presStyleIdx="2" presStyleCnt="3">
        <dgm:presLayoutVars>
          <dgm:bulletEnabled val="1"/>
        </dgm:presLayoutVars>
      </dgm:prSet>
      <dgm:spPr/>
    </dgm:pt>
  </dgm:ptLst>
  <dgm:cxnLst>
    <dgm:cxn modelId="{68E0F90C-8C5C-354A-9A30-37389883F663}" srcId="{2F875F65-9BEB-F140-A4EC-D29228BA5CB9}" destId="{E667CB94-39A4-CF43-A471-2FFDFC4F8F59}" srcOrd="0" destOrd="0" parTransId="{10FE8051-31B6-CF41-9598-D85EBBD12925}" sibTransId="{2189E16A-848F-9543-B02B-368A7CAB5FC0}"/>
    <dgm:cxn modelId="{EA3A8C2F-8AB8-6841-B7D2-58649859E566}" type="presOf" srcId="{2F875F65-9BEB-F140-A4EC-D29228BA5CB9}" destId="{D36CC437-F331-0D47-B1D9-4751CA2B6372}" srcOrd="0" destOrd="0" presId="urn:microsoft.com/office/officeart/2005/8/layout/vList3"/>
    <dgm:cxn modelId="{524D834A-3433-0A43-A23D-68569A35AAB0}" type="presOf" srcId="{0680347F-2F29-A44F-958E-0642826F7EE9}" destId="{238864B1-2B33-2E4B-B837-ACB4135AC01D}" srcOrd="0" destOrd="0" presId="urn:microsoft.com/office/officeart/2005/8/layout/vList3"/>
    <dgm:cxn modelId="{7F30636B-96C4-DB4A-AB72-AEA11F4A1821}" type="presOf" srcId="{18F916FD-EBAA-E641-97B2-00569E683589}" destId="{FFD1B276-2EE6-7341-A30E-552E640CD691}" srcOrd="0" destOrd="0" presId="urn:microsoft.com/office/officeart/2005/8/layout/vList3"/>
    <dgm:cxn modelId="{792E979D-59C5-5A47-A753-7DD1FF80071C}" srcId="{2F875F65-9BEB-F140-A4EC-D29228BA5CB9}" destId="{18F916FD-EBAA-E641-97B2-00569E683589}" srcOrd="1" destOrd="0" parTransId="{AB866D3B-78AA-5E49-BE76-4029054992C8}" sibTransId="{182A0D11-2BEA-3940-932E-D5627BA11B88}"/>
    <dgm:cxn modelId="{34E45BB5-F54F-2B40-B075-82AA454CAC1E}" type="presOf" srcId="{E667CB94-39A4-CF43-A471-2FFDFC4F8F59}" destId="{43D6E9D9-1167-B745-A507-F4620EDC2095}" srcOrd="0" destOrd="0" presId="urn:microsoft.com/office/officeart/2005/8/layout/vList3"/>
    <dgm:cxn modelId="{5CEB93FF-2856-BB4B-8DC2-0734DE2FB59A}" srcId="{2F875F65-9BEB-F140-A4EC-D29228BA5CB9}" destId="{0680347F-2F29-A44F-958E-0642826F7EE9}" srcOrd="2" destOrd="0" parTransId="{95122230-561B-D04D-973F-E6FF50844040}" sibTransId="{BD543D95-B6CF-C348-885A-B3F9265EBBA7}"/>
    <dgm:cxn modelId="{12F00EEE-58CB-3144-8EBB-3AC8CF2BBC8A}" type="presParOf" srcId="{D36CC437-F331-0D47-B1D9-4751CA2B6372}" destId="{661EA67F-0884-6643-B835-92B4C45DA67E}" srcOrd="0" destOrd="0" presId="urn:microsoft.com/office/officeart/2005/8/layout/vList3"/>
    <dgm:cxn modelId="{FD077D2E-3E6D-F648-804C-161CC5B4385F}" type="presParOf" srcId="{661EA67F-0884-6643-B835-92B4C45DA67E}" destId="{F277E37A-FF1E-D34A-ADB7-5405BF0712FA}" srcOrd="0" destOrd="0" presId="urn:microsoft.com/office/officeart/2005/8/layout/vList3"/>
    <dgm:cxn modelId="{120C7041-F662-E940-896D-FDB5C158A935}" type="presParOf" srcId="{661EA67F-0884-6643-B835-92B4C45DA67E}" destId="{43D6E9D9-1167-B745-A507-F4620EDC2095}" srcOrd="1" destOrd="0" presId="urn:microsoft.com/office/officeart/2005/8/layout/vList3"/>
    <dgm:cxn modelId="{4C655AAB-6FBA-3C48-A0FE-968098734CA5}" type="presParOf" srcId="{D36CC437-F331-0D47-B1D9-4751CA2B6372}" destId="{6E780DB9-B9FA-3C4B-BA57-3E7B4169AB71}" srcOrd="1" destOrd="0" presId="urn:microsoft.com/office/officeart/2005/8/layout/vList3"/>
    <dgm:cxn modelId="{CEFB770A-3553-1842-823D-8171503F7527}" type="presParOf" srcId="{D36CC437-F331-0D47-B1D9-4751CA2B6372}" destId="{A580D2E3-8B6B-DF4B-AD42-8FC8B8841E21}" srcOrd="2" destOrd="0" presId="urn:microsoft.com/office/officeart/2005/8/layout/vList3"/>
    <dgm:cxn modelId="{B6BC59DF-C9E2-5F40-BD9D-A7BE424C3040}" type="presParOf" srcId="{A580D2E3-8B6B-DF4B-AD42-8FC8B8841E21}" destId="{540FFF80-E44A-2547-B236-BACE3231DC8B}" srcOrd="0" destOrd="0" presId="urn:microsoft.com/office/officeart/2005/8/layout/vList3"/>
    <dgm:cxn modelId="{84188049-B90D-E847-A96C-01242F122D96}" type="presParOf" srcId="{A580D2E3-8B6B-DF4B-AD42-8FC8B8841E21}" destId="{FFD1B276-2EE6-7341-A30E-552E640CD691}" srcOrd="1" destOrd="0" presId="urn:microsoft.com/office/officeart/2005/8/layout/vList3"/>
    <dgm:cxn modelId="{5A712B24-B376-5B44-8E34-C2360C830DB6}" type="presParOf" srcId="{D36CC437-F331-0D47-B1D9-4751CA2B6372}" destId="{E5EEC239-B90C-E643-A1EE-8FDE0C9236D4}" srcOrd="3" destOrd="0" presId="urn:microsoft.com/office/officeart/2005/8/layout/vList3"/>
    <dgm:cxn modelId="{3AA90F4E-C82D-EB4F-911D-62CA208BDA34}" type="presParOf" srcId="{D36CC437-F331-0D47-B1D9-4751CA2B6372}" destId="{44C38DC3-D542-A648-B213-B96436FBA2D5}" srcOrd="4" destOrd="0" presId="urn:microsoft.com/office/officeart/2005/8/layout/vList3"/>
    <dgm:cxn modelId="{D2026475-4A56-F24C-9049-941665EF6446}" type="presParOf" srcId="{44C38DC3-D542-A648-B213-B96436FBA2D5}" destId="{A8EE6BE2-3C43-D345-9572-7367763D7B0C}" srcOrd="0" destOrd="0" presId="urn:microsoft.com/office/officeart/2005/8/layout/vList3"/>
    <dgm:cxn modelId="{D7D3B114-5B15-FF40-9F35-B175EF37FD78}" type="presParOf" srcId="{44C38DC3-D542-A648-B213-B96436FBA2D5}" destId="{238864B1-2B33-2E4B-B837-ACB4135AC01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875F65-9BEB-F140-A4EC-D29228BA5CB9}" type="doc">
      <dgm:prSet loTypeId="urn:microsoft.com/office/officeart/2005/8/layout/vList3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667CB94-39A4-CF43-A471-2FFDFC4F8F59}">
      <dgm:prSet phldrT="[Text]"/>
      <dgm:spPr/>
      <dgm:t>
        <a:bodyPr/>
        <a:lstStyle/>
        <a:p>
          <a:r>
            <a:rPr lang="en-GB" dirty="0"/>
            <a:t>EDX calculation using effective potential</a:t>
          </a:r>
        </a:p>
      </dgm:t>
    </dgm:pt>
    <dgm:pt modelId="{10FE8051-31B6-CF41-9598-D85EBBD12925}" type="parTrans" cxnId="{68E0F90C-8C5C-354A-9A30-37389883F663}">
      <dgm:prSet/>
      <dgm:spPr/>
      <dgm:t>
        <a:bodyPr/>
        <a:lstStyle/>
        <a:p>
          <a:endParaRPr lang="en-GB"/>
        </a:p>
      </dgm:t>
    </dgm:pt>
    <dgm:pt modelId="{2189E16A-848F-9543-B02B-368A7CAB5FC0}" type="sibTrans" cxnId="{68E0F90C-8C5C-354A-9A30-37389883F663}">
      <dgm:prSet/>
      <dgm:spPr/>
      <dgm:t>
        <a:bodyPr/>
        <a:lstStyle/>
        <a:p>
          <a:endParaRPr lang="en-GB"/>
        </a:p>
      </dgm:t>
    </dgm:pt>
    <dgm:pt modelId="{18F916FD-EBAA-E641-97B2-00569E683589}">
      <dgm:prSet phldrT="[Text]"/>
      <dgm:spPr/>
      <dgm:t>
        <a:bodyPr/>
        <a:lstStyle/>
        <a:p>
          <a:r>
            <a:rPr lang="en-GB" dirty="0"/>
            <a:t>ADF-EDS cross-section correlation  </a:t>
          </a:r>
        </a:p>
      </dgm:t>
    </dgm:pt>
    <dgm:pt modelId="{AB866D3B-78AA-5E49-BE76-4029054992C8}" type="parTrans" cxnId="{792E979D-59C5-5A47-A753-7DD1FF80071C}">
      <dgm:prSet/>
      <dgm:spPr/>
      <dgm:t>
        <a:bodyPr/>
        <a:lstStyle/>
        <a:p>
          <a:endParaRPr lang="en-GB"/>
        </a:p>
      </dgm:t>
    </dgm:pt>
    <dgm:pt modelId="{182A0D11-2BEA-3940-932E-D5627BA11B88}" type="sibTrans" cxnId="{792E979D-59C5-5A47-A753-7DD1FF80071C}">
      <dgm:prSet/>
      <dgm:spPr/>
      <dgm:t>
        <a:bodyPr/>
        <a:lstStyle/>
        <a:p>
          <a:endParaRPr lang="en-GB"/>
        </a:p>
      </dgm:t>
    </dgm:pt>
    <dgm:pt modelId="{0680347F-2F29-A44F-958E-0642826F7EE9}">
      <dgm:prSet phldrT="[Text]"/>
      <dgm:spPr/>
      <dgm:t>
        <a:bodyPr/>
        <a:lstStyle/>
        <a:p>
          <a:r>
            <a:rPr lang="en-GB" dirty="0"/>
            <a:t>Atomic lensing model for spectroscopy </a:t>
          </a:r>
        </a:p>
      </dgm:t>
    </dgm:pt>
    <dgm:pt modelId="{95122230-561B-D04D-973F-E6FF50844040}" type="parTrans" cxnId="{5CEB93FF-2856-BB4B-8DC2-0734DE2FB59A}">
      <dgm:prSet/>
      <dgm:spPr/>
      <dgm:t>
        <a:bodyPr/>
        <a:lstStyle/>
        <a:p>
          <a:endParaRPr lang="en-GB"/>
        </a:p>
      </dgm:t>
    </dgm:pt>
    <dgm:pt modelId="{BD543D95-B6CF-C348-885A-B3F9265EBBA7}" type="sibTrans" cxnId="{5CEB93FF-2856-BB4B-8DC2-0734DE2FB59A}">
      <dgm:prSet/>
      <dgm:spPr/>
      <dgm:t>
        <a:bodyPr/>
        <a:lstStyle/>
        <a:p>
          <a:endParaRPr lang="en-GB"/>
        </a:p>
      </dgm:t>
    </dgm:pt>
    <dgm:pt modelId="{D36CC437-F331-0D47-B1D9-4751CA2B6372}" type="pres">
      <dgm:prSet presAssocID="{2F875F65-9BEB-F140-A4EC-D29228BA5CB9}" presName="linearFlow" presStyleCnt="0">
        <dgm:presLayoutVars>
          <dgm:dir/>
          <dgm:resizeHandles val="exact"/>
        </dgm:presLayoutVars>
      </dgm:prSet>
      <dgm:spPr/>
    </dgm:pt>
    <dgm:pt modelId="{661EA67F-0884-6643-B835-92B4C45DA67E}" type="pres">
      <dgm:prSet presAssocID="{E667CB94-39A4-CF43-A471-2FFDFC4F8F59}" presName="composite" presStyleCnt="0"/>
      <dgm:spPr/>
    </dgm:pt>
    <dgm:pt modelId="{F277E37A-FF1E-D34A-ADB7-5405BF0712FA}" type="pres">
      <dgm:prSet presAssocID="{E667CB94-39A4-CF43-A471-2FFDFC4F8F59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3D6E9D9-1167-B745-A507-F4620EDC2095}" type="pres">
      <dgm:prSet presAssocID="{E667CB94-39A4-CF43-A471-2FFDFC4F8F59}" presName="txShp" presStyleLbl="node1" presStyleIdx="0" presStyleCnt="3">
        <dgm:presLayoutVars>
          <dgm:bulletEnabled val="1"/>
        </dgm:presLayoutVars>
      </dgm:prSet>
      <dgm:spPr/>
    </dgm:pt>
    <dgm:pt modelId="{6E780DB9-B9FA-3C4B-BA57-3E7B4169AB71}" type="pres">
      <dgm:prSet presAssocID="{2189E16A-848F-9543-B02B-368A7CAB5FC0}" presName="spacing" presStyleCnt="0"/>
      <dgm:spPr/>
    </dgm:pt>
    <dgm:pt modelId="{A580D2E3-8B6B-DF4B-AD42-8FC8B8841E21}" type="pres">
      <dgm:prSet presAssocID="{18F916FD-EBAA-E641-97B2-00569E683589}" presName="composite" presStyleCnt="0"/>
      <dgm:spPr/>
    </dgm:pt>
    <dgm:pt modelId="{540FFF80-E44A-2547-B236-BACE3231DC8B}" type="pres">
      <dgm:prSet presAssocID="{18F916FD-EBAA-E641-97B2-00569E683589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FD1B276-2EE6-7341-A30E-552E640CD691}" type="pres">
      <dgm:prSet presAssocID="{18F916FD-EBAA-E641-97B2-00569E683589}" presName="txShp" presStyleLbl="node1" presStyleIdx="1" presStyleCnt="3">
        <dgm:presLayoutVars>
          <dgm:bulletEnabled val="1"/>
        </dgm:presLayoutVars>
      </dgm:prSet>
      <dgm:spPr/>
    </dgm:pt>
    <dgm:pt modelId="{E5EEC239-B90C-E643-A1EE-8FDE0C9236D4}" type="pres">
      <dgm:prSet presAssocID="{182A0D11-2BEA-3940-932E-D5627BA11B88}" presName="spacing" presStyleCnt="0"/>
      <dgm:spPr/>
    </dgm:pt>
    <dgm:pt modelId="{44C38DC3-D542-A648-B213-B96436FBA2D5}" type="pres">
      <dgm:prSet presAssocID="{0680347F-2F29-A44F-958E-0642826F7EE9}" presName="composite" presStyleCnt="0"/>
      <dgm:spPr/>
    </dgm:pt>
    <dgm:pt modelId="{A8EE6BE2-3C43-D345-9572-7367763D7B0C}" type="pres">
      <dgm:prSet presAssocID="{0680347F-2F29-A44F-958E-0642826F7EE9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38864B1-2B33-2E4B-B837-ACB4135AC01D}" type="pres">
      <dgm:prSet presAssocID="{0680347F-2F29-A44F-958E-0642826F7EE9}" presName="txShp" presStyleLbl="node1" presStyleIdx="2" presStyleCnt="3">
        <dgm:presLayoutVars>
          <dgm:bulletEnabled val="1"/>
        </dgm:presLayoutVars>
      </dgm:prSet>
      <dgm:spPr/>
    </dgm:pt>
  </dgm:ptLst>
  <dgm:cxnLst>
    <dgm:cxn modelId="{68E0F90C-8C5C-354A-9A30-37389883F663}" srcId="{2F875F65-9BEB-F140-A4EC-D29228BA5CB9}" destId="{E667CB94-39A4-CF43-A471-2FFDFC4F8F59}" srcOrd="0" destOrd="0" parTransId="{10FE8051-31B6-CF41-9598-D85EBBD12925}" sibTransId="{2189E16A-848F-9543-B02B-368A7CAB5FC0}"/>
    <dgm:cxn modelId="{EA3A8C2F-8AB8-6841-B7D2-58649859E566}" type="presOf" srcId="{2F875F65-9BEB-F140-A4EC-D29228BA5CB9}" destId="{D36CC437-F331-0D47-B1D9-4751CA2B6372}" srcOrd="0" destOrd="0" presId="urn:microsoft.com/office/officeart/2005/8/layout/vList3"/>
    <dgm:cxn modelId="{524D834A-3433-0A43-A23D-68569A35AAB0}" type="presOf" srcId="{0680347F-2F29-A44F-958E-0642826F7EE9}" destId="{238864B1-2B33-2E4B-B837-ACB4135AC01D}" srcOrd="0" destOrd="0" presId="urn:microsoft.com/office/officeart/2005/8/layout/vList3"/>
    <dgm:cxn modelId="{7F30636B-96C4-DB4A-AB72-AEA11F4A1821}" type="presOf" srcId="{18F916FD-EBAA-E641-97B2-00569E683589}" destId="{FFD1B276-2EE6-7341-A30E-552E640CD691}" srcOrd="0" destOrd="0" presId="urn:microsoft.com/office/officeart/2005/8/layout/vList3"/>
    <dgm:cxn modelId="{792E979D-59C5-5A47-A753-7DD1FF80071C}" srcId="{2F875F65-9BEB-F140-A4EC-D29228BA5CB9}" destId="{18F916FD-EBAA-E641-97B2-00569E683589}" srcOrd="1" destOrd="0" parTransId="{AB866D3B-78AA-5E49-BE76-4029054992C8}" sibTransId="{182A0D11-2BEA-3940-932E-D5627BA11B88}"/>
    <dgm:cxn modelId="{34E45BB5-F54F-2B40-B075-82AA454CAC1E}" type="presOf" srcId="{E667CB94-39A4-CF43-A471-2FFDFC4F8F59}" destId="{43D6E9D9-1167-B745-A507-F4620EDC2095}" srcOrd="0" destOrd="0" presId="urn:microsoft.com/office/officeart/2005/8/layout/vList3"/>
    <dgm:cxn modelId="{5CEB93FF-2856-BB4B-8DC2-0734DE2FB59A}" srcId="{2F875F65-9BEB-F140-A4EC-D29228BA5CB9}" destId="{0680347F-2F29-A44F-958E-0642826F7EE9}" srcOrd="2" destOrd="0" parTransId="{95122230-561B-D04D-973F-E6FF50844040}" sibTransId="{BD543D95-B6CF-C348-885A-B3F9265EBBA7}"/>
    <dgm:cxn modelId="{12F00EEE-58CB-3144-8EBB-3AC8CF2BBC8A}" type="presParOf" srcId="{D36CC437-F331-0D47-B1D9-4751CA2B6372}" destId="{661EA67F-0884-6643-B835-92B4C45DA67E}" srcOrd="0" destOrd="0" presId="urn:microsoft.com/office/officeart/2005/8/layout/vList3"/>
    <dgm:cxn modelId="{FD077D2E-3E6D-F648-804C-161CC5B4385F}" type="presParOf" srcId="{661EA67F-0884-6643-B835-92B4C45DA67E}" destId="{F277E37A-FF1E-D34A-ADB7-5405BF0712FA}" srcOrd="0" destOrd="0" presId="urn:microsoft.com/office/officeart/2005/8/layout/vList3"/>
    <dgm:cxn modelId="{120C7041-F662-E940-896D-FDB5C158A935}" type="presParOf" srcId="{661EA67F-0884-6643-B835-92B4C45DA67E}" destId="{43D6E9D9-1167-B745-A507-F4620EDC2095}" srcOrd="1" destOrd="0" presId="urn:microsoft.com/office/officeart/2005/8/layout/vList3"/>
    <dgm:cxn modelId="{4C655AAB-6FBA-3C48-A0FE-968098734CA5}" type="presParOf" srcId="{D36CC437-F331-0D47-B1D9-4751CA2B6372}" destId="{6E780DB9-B9FA-3C4B-BA57-3E7B4169AB71}" srcOrd="1" destOrd="0" presId="urn:microsoft.com/office/officeart/2005/8/layout/vList3"/>
    <dgm:cxn modelId="{CEFB770A-3553-1842-823D-8171503F7527}" type="presParOf" srcId="{D36CC437-F331-0D47-B1D9-4751CA2B6372}" destId="{A580D2E3-8B6B-DF4B-AD42-8FC8B8841E21}" srcOrd="2" destOrd="0" presId="urn:microsoft.com/office/officeart/2005/8/layout/vList3"/>
    <dgm:cxn modelId="{B6BC59DF-C9E2-5F40-BD9D-A7BE424C3040}" type="presParOf" srcId="{A580D2E3-8B6B-DF4B-AD42-8FC8B8841E21}" destId="{540FFF80-E44A-2547-B236-BACE3231DC8B}" srcOrd="0" destOrd="0" presId="urn:microsoft.com/office/officeart/2005/8/layout/vList3"/>
    <dgm:cxn modelId="{84188049-B90D-E847-A96C-01242F122D96}" type="presParOf" srcId="{A580D2E3-8B6B-DF4B-AD42-8FC8B8841E21}" destId="{FFD1B276-2EE6-7341-A30E-552E640CD691}" srcOrd="1" destOrd="0" presId="urn:microsoft.com/office/officeart/2005/8/layout/vList3"/>
    <dgm:cxn modelId="{5A712B24-B376-5B44-8E34-C2360C830DB6}" type="presParOf" srcId="{D36CC437-F331-0D47-B1D9-4751CA2B6372}" destId="{E5EEC239-B90C-E643-A1EE-8FDE0C9236D4}" srcOrd="3" destOrd="0" presId="urn:microsoft.com/office/officeart/2005/8/layout/vList3"/>
    <dgm:cxn modelId="{3AA90F4E-C82D-EB4F-911D-62CA208BDA34}" type="presParOf" srcId="{D36CC437-F331-0D47-B1D9-4751CA2B6372}" destId="{44C38DC3-D542-A648-B213-B96436FBA2D5}" srcOrd="4" destOrd="0" presId="urn:microsoft.com/office/officeart/2005/8/layout/vList3"/>
    <dgm:cxn modelId="{D2026475-4A56-F24C-9049-941665EF6446}" type="presParOf" srcId="{44C38DC3-D542-A648-B213-B96436FBA2D5}" destId="{A8EE6BE2-3C43-D345-9572-7367763D7B0C}" srcOrd="0" destOrd="0" presId="urn:microsoft.com/office/officeart/2005/8/layout/vList3"/>
    <dgm:cxn modelId="{D7D3B114-5B15-FF40-9F35-B175EF37FD78}" type="presParOf" srcId="{44C38DC3-D542-A648-B213-B96436FBA2D5}" destId="{238864B1-2B33-2E4B-B837-ACB4135AC01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D6E9D9-1167-B745-A507-F4620EDC2095}">
      <dsp:nvSpPr>
        <dsp:cNvPr id="0" name=""/>
        <dsp:cNvSpPr/>
      </dsp:nvSpPr>
      <dsp:spPr>
        <a:xfrm rot="10800000">
          <a:off x="1864583" y="606"/>
          <a:ext cx="6281615" cy="112948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8073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EDX calculation using effective potential</a:t>
          </a:r>
        </a:p>
      </dsp:txBody>
      <dsp:txXfrm rot="10800000">
        <a:off x="2146955" y="606"/>
        <a:ext cx="5999243" cy="1129488"/>
      </dsp:txXfrm>
    </dsp:sp>
    <dsp:sp modelId="{F277E37A-FF1E-D34A-ADB7-5405BF0712FA}">
      <dsp:nvSpPr>
        <dsp:cNvPr id="0" name=""/>
        <dsp:cNvSpPr/>
      </dsp:nvSpPr>
      <dsp:spPr>
        <a:xfrm>
          <a:off x="1299839" y="606"/>
          <a:ext cx="1129488" cy="112948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FD1B276-2EE6-7341-A30E-552E640CD691}">
      <dsp:nvSpPr>
        <dsp:cNvPr id="0" name=""/>
        <dsp:cNvSpPr/>
      </dsp:nvSpPr>
      <dsp:spPr>
        <a:xfrm rot="10800000">
          <a:off x="1864583" y="1467255"/>
          <a:ext cx="6281615" cy="112948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8073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ADF-EDS cross-section correlation  </a:t>
          </a:r>
        </a:p>
      </dsp:txBody>
      <dsp:txXfrm rot="10800000">
        <a:off x="2146955" y="1467255"/>
        <a:ext cx="5999243" cy="1129488"/>
      </dsp:txXfrm>
    </dsp:sp>
    <dsp:sp modelId="{540FFF80-E44A-2547-B236-BACE3231DC8B}">
      <dsp:nvSpPr>
        <dsp:cNvPr id="0" name=""/>
        <dsp:cNvSpPr/>
      </dsp:nvSpPr>
      <dsp:spPr>
        <a:xfrm>
          <a:off x="1299839" y="1467255"/>
          <a:ext cx="1129488" cy="112948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38864B1-2B33-2E4B-B837-ACB4135AC01D}">
      <dsp:nvSpPr>
        <dsp:cNvPr id="0" name=""/>
        <dsp:cNvSpPr/>
      </dsp:nvSpPr>
      <dsp:spPr>
        <a:xfrm rot="10800000">
          <a:off x="1864583" y="2933905"/>
          <a:ext cx="6281615" cy="112948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8073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Atomic lensing model for spectroscopy </a:t>
          </a:r>
        </a:p>
      </dsp:txBody>
      <dsp:txXfrm rot="10800000">
        <a:off x="2146955" y="2933905"/>
        <a:ext cx="5999243" cy="1129488"/>
      </dsp:txXfrm>
    </dsp:sp>
    <dsp:sp modelId="{A8EE6BE2-3C43-D345-9572-7367763D7B0C}">
      <dsp:nvSpPr>
        <dsp:cNvPr id="0" name=""/>
        <dsp:cNvSpPr/>
      </dsp:nvSpPr>
      <dsp:spPr>
        <a:xfrm>
          <a:off x="1299839" y="2933905"/>
          <a:ext cx="1129488" cy="112948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D6E9D9-1167-B745-A507-F4620EDC2095}">
      <dsp:nvSpPr>
        <dsp:cNvPr id="0" name=""/>
        <dsp:cNvSpPr/>
      </dsp:nvSpPr>
      <dsp:spPr>
        <a:xfrm rot="10800000">
          <a:off x="1864583" y="606"/>
          <a:ext cx="6281615" cy="112948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8073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EDX calculation using effective potential</a:t>
          </a:r>
        </a:p>
      </dsp:txBody>
      <dsp:txXfrm rot="10800000">
        <a:off x="2146955" y="606"/>
        <a:ext cx="5999243" cy="1129488"/>
      </dsp:txXfrm>
    </dsp:sp>
    <dsp:sp modelId="{F277E37A-FF1E-D34A-ADB7-5405BF0712FA}">
      <dsp:nvSpPr>
        <dsp:cNvPr id="0" name=""/>
        <dsp:cNvSpPr/>
      </dsp:nvSpPr>
      <dsp:spPr>
        <a:xfrm>
          <a:off x="1299839" y="606"/>
          <a:ext cx="1129488" cy="112948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FD1B276-2EE6-7341-A30E-552E640CD691}">
      <dsp:nvSpPr>
        <dsp:cNvPr id="0" name=""/>
        <dsp:cNvSpPr/>
      </dsp:nvSpPr>
      <dsp:spPr>
        <a:xfrm rot="10800000">
          <a:off x="1864583" y="1467255"/>
          <a:ext cx="6281615" cy="112948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8073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ADF-EDS cross-section correlation  </a:t>
          </a:r>
        </a:p>
      </dsp:txBody>
      <dsp:txXfrm rot="10800000">
        <a:off x="2146955" y="1467255"/>
        <a:ext cx="5999243" cy="1129488"/>
      </dsp:txXfrm>
    </dsp:sp>
    <dsp:sp modelId="{540FFF80-E44A-2547-B236-BACE3231DC8B}">
      <dsp:nvSpPr>
        <dsp:cNvPr id="0" name=""/>
        <dsp:cNvSpPr/>
      </dsp:nvSpPr>
      <dsp:spPr>
        <a:xfrm>
          <a:off x="1299839" y="1467255"/>
          <a:ext cx="1129488" cy="112948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38864B1-2B33-2E4B-B837-ACB4135AC01D}">
      <dsp:nvSpPr>
        <dsp:cNvPr id="0" name=""/>
        <dsp:cNvSpPr/>
      </dsp:nvSpPr>
      <dsp:spPr>
        <a:xfrm rot="10800000">
          <a:off x="1864583" y="2933905"/>
          <a:ext cx="6281615" cy="112948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8073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Atomic lensing model for spectroscopy </a:t>
          </a:r>
        </a:p>
      </dsp:txBody>
      <dsp:txXfrm rot="10800000">
        <a:off x="2146955" y="2933905"/>
        <a:ext cx="5999243" cy="1129488"/>
      </dsp:txXfrm>
    </dsp:sp>
    <dsp:sp modelId="{A8EE6BE2-3C43-D345-9572-7367763D7B0C}">
      <dsp:nvSpPr>
        <dsp:cNvPr id="0" name=""/>
        <dsp:cNvSpPr/>
      </dsp:nvSpPr>
      <dsp:spPr>
        <a:xfrm>
          <a:off x="1299839" y="2933905"/>
          <a:ext cx="1129488" cy="112948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D6E9D9-1167-B745-A507-F4620EDC2095}">
      <dsp:nvSpPr>
        <dsp:cNvPr id="0" name=""/>
        <dsp:cNvSpPr/>
      </dsp:nvSpPr>
      <dsp:spPr>
        <a:xfrm rot="10800000">
          <a:off x="1864583" y="606"/>
          <a:ext cx="6281615" cy="112948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8073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EDX calculation using effective potential</a:t>
          </a:r>
        </a:p>
      </dsp:txBody>
      <dsp:txXfrm rot="10800000">
        <a:off x="2146955" y="606"/>
        <a:ext cx="5999243" cy="1129488"/>
      </dsp:txXfrm>
    </dsp:sp>
    <dsp:sp modelId="{F277E37A-FF1E-D34A-ADB7-5405BF0712FA}">
      <dsp:nvSpPr>
        <dsp:cNvPr id="0" name=""/>
        <dsp:cNvSpPr/>
      </dsp:nvSpPr>
      <dsp:spPr>
        <a:xfrm>
          <a:off x="1299839" y="606"/>
          <a:ext cx="1129488" cy="112948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FD1B276-2EE6-7341-A30E-552E640CD691}">
      <dsp:nvSpPr>
        <dsp:cNvPr id="0" name=""/>
        <dsp:cNvSpPr/>
      </dsp:nvSpPr>
      <dsp:spPr>
        <a:xfrm rot="10800000">
          <a:off x="1864583" y="1467255"/>
          <a:ext cx="6281615" cy="112948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8073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ADF-EDS cross-section correlation  </a:t>
          </a:r>
        </a:p>
      </dsp:txBody>
      <dsp:txXfrm rot="10800000">
        <a:off x="2146955" y="1467255"/>
        <a:ext cx="5999243" cy="1129488"/>
      </dsp:txXfrm>
    </dsp:sp>
    <dsp:sp modelId="{540FFF80-E44A-2547-B236-BACE3231DC8B}">
      <dsp:nvSpPr>
        <dsp:cNvPr id="0" name=""/>
        <dsp:cNvSpPr/>
      </dsp:nvSpPr>
      <dsp:spPr>
        <a:xfrm>
          <a:off x="1299839" y="1467255"/>
          <a:ext cx="1129488" cy="112948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38864B1-2B33-2E4B-B837-ACB4135AC01D}">
      <dsp:nvSpPr>
        <dsp:cNvPr id="0" name=""/>
        <dsp:cNvSpPr/>
      </dsp:nvSpPr>
      <dsp:spPr>
        <a:xfrm rot="10800000">
          <a:off x="1864583" y="2933905"/>
          <a:ext cx="6281615" cy="112948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8073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Atomic lensing model for spectroscopy </a:t>
          </a:r>
        </a:p>
      </dsp:txBody>
      <dsp:txXfrm rot="10800000">
        <a:off x="2146955" y="2933905"/>
        <a:ext cx="5999243" cy="1129488"/>
      </dsp:txXfrm>
    </dsp:sp>
    <dsp:sp modelId="{A8EE6BE2-3C43-D345-9572-7367763D7B0C}">
      <dsp:nvSpPr>
        <dsp:cNvPr id="0" name=""/>
        <dsp:cNvSpPr/>
      </dsp:nvSpPr>
      <dsp:spPr>
        <a:xfrm>
          <a:off x="1299839" y="2933905"/>
          <a:ext cx="1129488" cy="112948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E7BB96-5CC4-4FBA-B6DA-4C0FA69C8B55}" type="datetimeFigureOut">
              <a:rPr lang="nl-NL" smtClean="0"/>
              <a:t>16-11-2020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99E7CB-B55B-433F-ACF3-9EACF2CD01B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7680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9E7CB-B55B-433F-ACF3-9EACF2CD01B5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27957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EE824-33E7-450D-9A13-093BF8BCE786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0047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9E7CB-B55B-433F-ACF3-9EACF2CD01B5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3093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9E7CB-B55B-433F-ACF3-9EACF2CD01B5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3912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9E7CB-B55B-433F-ACF3-9EACF2CD01B5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7525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0" y="5191996"/>
            <a:ext cx="9154800" cy="166709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39750" y="1196975"/>
            <a:ext cx="8064500" cy="2160017"/>
          </a:xfrm>
          <a:prstGeom prst="rect">
            <a:avLst/>
          </a:prstGeom>
        </p:spPr>
        <p:txBody>
          <a:bodyPr lIns="72000" rIns="72000" anchor="b" anchorCtr="0">
            <a:noAutofit/>
          </a:bodyPr>
          <a:lstStyle>
            <a:lvl1pPr algn="l">
              <a:defRPr sz="36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noProof="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39750" y="3645024"/>
            <a:ext cx="8064500" cy="1656184"/>
          </a:xfrm>
          <a:prstGeom prst="rect">
            <a:avLst/>
          </a:prstGeom>
        </p:spPr>
        <p:txBody>
          <a:bodyPr lIns="72000" r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62942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full page zonder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0" y="0"/>
            <a:ext cx="9144000" cy="67693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dirty="0"/>
              <a:t>Click on the pictogram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insert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2" name="Tijdelijke aanduiding voor afbeelding 1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6024562"/>
            <a:ext cx="9162000" cy="8334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nl-BE" dirty="0"/>
              <a:t>Copy the small bleu </a:t>
            </a:r>
            <a:r>
              <a:rPr lang="nl-BE" dirty="0" err="1"/>
              <a:t>footer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another</a:t>
            </a:r>
            <a:r>
              <a:rPr lang="nl-BE" dirty="0"/>
              <a:t> slide </a:t>
            </a:r>
            <a:r>
              <a:rPr lang="nl-BE" dirty="0" err="1"/>
              <a:t>and</a:t>
            </a:r>
            <a:r>
              <a:rPr lang="nl-BE" dirty="0"/>
              <a:t> paste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here</a:t>
            </a:r>
            <a:r>
              <a:rPr lang="nl-BE" dirty="0"/>
              <a:t>. Make </a:t>
            </a:r>
            <a:r>
              <a:rPr lang="nl-BE" dirty="0" err="1"/>
              <a:t>sure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the picture is </a:t>
            </a:r>
            <a:r>
              <a:rPr lang="nl-BE" dirty="0" err="1"/>
              <a:t>positioned</a:t>
            </a:r>
            <a:r>
              <a:rPr lang="nl-BE" dirty="0"/>
              <a:t> </a:t>
            </a:r>
            <a:r>
              <a:rPr lang="nl-BE" dirty="0" err="1"/>
              <a:t>behind</a:t>
            </a:r>
            <a:r>
              <a:rPr lang="nl-BE" dirty="0"/>
              <a:t> the </a:t>
            </a:r>
            <a:r>
              <a:rPr lang="nl-BE" dirty="0" err="1"/>
              <a:t>footer</a:t>
            </a:r>
            <a:r>
              <a:rPr lang="nl-BE" dirty="0"/>
              <a:t>.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7236296" y="6327740"/>
            <a:ext cx="1008112" cy="227082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5220072" y="6562118"/>
            <a:ext cx="3024336" cy="207188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-4356" y="6602881"/>
            <a:ext cx="461556" cy="257295"/>
          </a:xfrm>
          <a:prstGeom prst="rect">
            <a:avLst/>
          </a:prstGeom>
        </p:spPr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2849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dirty="0"/>
              <a:t>Click on the pictogram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insert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  <a:p>
            <a:endParaRPr lang="nl-NL" dirty="0"/>
          </a:p>
        </p:txBody>
      </p:sp>
      <p:sp>
        <p:nvSpPr>
          <p:cNvPr id="12" name="Tijdelijke aanduiding voor afbeelding 1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6024562"/>
            <a:ext cx="9162000" cy="8334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nl-BE" dirty="0"/>
              <a:t>Copy the small bleu </a:t>
            </a:r>
            <a:r>
              <a:rPr lang="nl-BE" dirty="0" err="1"/>
              <a:t>footer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another</a:t>
            </a:r>
            <a:r>
              <a:rPr lang="nl-BE" dirty="0"/>
              <a:t> slide </a:t>
            </a:r>
            <a:r>
              <a:rPr lang="nl-BE" dirty="0" err="1"/>
              <a:t>and</a:t>
            </a:r>
            <a:r>
              <a:rPr lang="nl-BE" dirty="0"/>
              <a:t> paste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here</a:t>
            </a:r>
            <a:r>
              <a:rPr lang="nl-BE" dirty="0"/>
              <a:t>. Make </a:t>
            </a:r>
            <a:r>
              <a:rPr lang="nl-BE" dirty="0" err="1"/>
              <a:t>sure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the picture is </a:t>
            </a:r>
            <a:r>
              <a:rPr lang="nl-BE" dirty="0" err="1"/>
              <a:t>positioned</a:t>
            </a:r>
            <a:r>
              <a:rPr lang="nl-BE" dirty="0"/>
              <a:t> </a:t>
            </a:r>
            <a:r>
              <a:rPr lang="nl-BE" dirty="0" err="1"/>
              <a:t>behind</a:t>
            </a:r>
            <a:r>
              <a:rPr lang="nl-BE" dirty="0"/>
              <a:t> the </a:t>
            </a:r>
            <a:r>
              <a:rPr lang="nl-BE" dirty="0" err="1"/>
              <a:t>footer</a:t>
            </a:r>
            <a:r>
              <a:rPr lang="nl-BE" dirty="0"/>
              <a:t>.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7236296" y="6327740"/>
            <a:ext cx="1008112" cy="227082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5220072" y="6562118"/>
            <a:ext cx="3024336" cy="207188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-4356" y="6602881"/>
            <a:ext cx="461556" cy="257295"/>
          </a:xfrm>
          <a:prstGeom prst="rect">
            <a:avLst/>
          </a:prstGeom>
        </p:spPr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  <p:sp>
        <p:nvSpPr>
          <p:cNvPr id="8" name="Ondertitel 2"/>
          <p:cNvSpPr>
            <a:spLocks noGrp="1"/>
          </p:cNvSpPr>
          <p:nvPr>
            <p:ph type="subTitle" idx="14" hasCustomPrompt="1"/>
          </p:nvPr>
        </p:nvSpPr>
        <p:spPr>
          <a:xfrm>
            <a:off x="539750" y="3645024"/>
            <a:ext cx="4032000" cy="472813"/>
          </a:xfrm>
          <a:prstGeom prst="rect">
            <a:avLst/>
          </a:prstGeom>
          <a:solidFill>
            <a:schemeClr val="accent4">
              <a:alpha val="75000"/>
            </a:schemeClr>
          </a:solidFill>
        </p:spPr>
        <p:txBody>
          <a:bodyPr lIns="72000" tIns="36000" rIns="72000" bIns="36000">
            <a:spAutoFit/>
          </a:bodyPr>
          <a:lstStyle>
            <a:lvl1pPr marL="0" indent="0" algn="l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insert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68159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kst en afbeelding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644008" y="0"/>
            <a:ext cx="4499992" cy="67693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dirty="0"/>
              <a:t>Click on the pictogram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insert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2" name="Tijdelijke aanduiding voor afbeelding 1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6024562"/>
            <a:ext cx="9162000" cy="8334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nl-BE" dirty="0"/>
              <a:t>Copy the small bleu </a:t>
            </a:r>
            <a:r>
              <a:rPr lang="nl-BE" dirty="0" err="1"/>
              <a:t>footer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another</a:t>
            </a:r>
            <a:r>
              <a:rPr lang="nl-BE" dirty="0"/>
              <a:t> slide </a:t>
            </a:r>
            <a:r>
              <a:rPr lang="nl-BE" dirty="0" err="1"/>
              <a:t>and</a:t>
            </a:r>
            <a:r>
              <a:rPr lang="nl-BE" dirty="0"/>
              <a:t> paste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here</a:t>
            </a:r>
            <a:r>
              <a:rPr lang="nl-BE" dirty="0"/>
              <a:t>. Make </a:t>
            </a:r>
            <a:r>
              <a:rPr lang="nl-BE" dirty="0" err="1"/>
              <a:t>sure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the picture is </a:t>
            </a:r>
            <a:r>
              <a:rPr lang="nl-BE" dirty="0" err="1"/>
              <a:t>positioned</a:t>
            </a:r>
            <a:r>
              <a:rPr lang="nl-BE" dirty="0"/>
              <a:t> </a:t>
            </a:r>
            <a:r>
              <a:rPr lang="nl-BE" dirty="0" err="1"/>
              <a:t>behind</a:t>
            </a:r>
            <a:r>
              <a:rPr lang="nl-BE" dirty="0"/>
              <a:t> the </a:t>
            </a:r>
            <a:r>
              <a:rPr lang="nl-BE" dirty="0" err="1"/>
              <a:t>footer</a:t>
            </a:r>
            <a:r>
              <a:rPr lang="nl-BE" dirty="0"/>
              <a:t>.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7236296" y="6327740"/>
            <a:ext cx="1008112" cy="227082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5220072" y="6562118"/>
            <a:ext cx="3024336" cy="207188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-4356" y="6602881"/>
            <a:ext cx="461556" cy="257295"/>
          </a:xfrm>
          <a:prstGeom prst="rect">
            <a:avLst/>
          </a:prstGeom>
        </p:spPr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540000" y="360000"/>
            <a:ext cx="3960000" cy="93610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3" name="Tijdelijke aanduiding voor inhoud 2"/>
          <p:cNvSpPr>
            <a:spLocks noGrp="1"/>
          </p:cNvSpPr>
          <p:nvPr>
            <p:ph sz="half" idx="14"/>
          </p:nvPr>
        </p:nvSpPr>
        <p:spPr>
          <a:xfrm>
            <a:off x="540000" y="1440000"/>
            <a:ext cx="3960242" cy="486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285750" indent="-285750">
              <a:defRPr sz="2000"/>
            </a:lvl2pPr>
            <a:lvl3pPr marL="538163" indent="-228600">
              <a:defRPr sz="1800"/>
            </a:lvl3pPr>
            <a:lvl4pPr marL="804863" indent="-228600">
              <a:defRPr sz="1600"/>
            </a:lvl4pPr>
            <a:lvl5pPr marL="1084263" indent="-228600"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98515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kst en afbeelding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0" y="0"/>
            <a:ext cx="4499992" cy="67693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dirty="0"/>
              <a:t>Click on the pictogram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insert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2" name="Tijdelijke aanduiding voor afbeelding 1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6024562"/>
            <a:ext cx="9162000" cy="8334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nl-BE" dirty="0"/>
              <a:t>Copy the small bleu </a:t>
            </a:r>
            <a:r>
              <a:rPr lang="nl-BE" dirty="0" err="1"/>
              <a:t>footer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another</a:t>
            </a:r>
            <a:r>
              <a:rPr lang="nl-BE" dirty="0"/>
              <a:t> slide </a:t>
            </a:r>
            <a:r>
              <a:rPr lang="nl-BE" dirty="0" err="1"/>
              <a:t>and</a:t>
            </a:r>
            <a:r>
              <a:rPr lang="nl-BE" dirty="0"/>
              <a:t> paste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here</a:t>
            </a:r>
            <a:r>
              <a:rPr lang="nl-BE" dirty="0"/>
              <a:t>. Make </a:t>
            </a:r>
            <a:r>
              <a:rPr lang="nl-BE" dirty="0" err="1"/>
              <a:t>sure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the picture is </a:t>
            </a:r>
            <a:r>
              <a:rPr lang="nl-BE" dirty="0" err="1"/>
              <a:t>positioned</a:t>
            </a:r>
            <a:r>
              <a:rPr lang="nl-BE" dirty="0"/>
              <a:t> </a:t>
            </a:r>
            <a:r>
              <a:rPr lang="nl-BE" dirty="0" err="1"/>
              <a:t>behind</a:t>
            </a:r>
            <a:r>
              <a:rPr lang="nl-BE" dirty="0"/>
              <a:t> the </a:t>
            </a:r>
            <a:r>
              <a:rPr lang="nl-BE" dirty="0" err="1"/>
              <a:t>footer</a:t>
            </a:r>
            <a:r>
              <a:rPr lang="nl-BE" dirty="0"/>
              <a:t>.</a:t>
            </a:r>
            <a:endParaRPr lang="nl-NL" dirty="0"/>
          </a:p>
          <a:p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7236296" y="6327740"/>
            <a:ext cx="1008112" cy="227082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5220072" y="6562118"/>
            <a:ext cx="3024336" cy="207188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-4356" y="6602881"/>
            <a:ext cx="461556" cy="257295"/>
          </a:xfrm>
          <a:prstGeom prst="rect">
            <a:avLst/>
          </a:prstGeom>
        </p:spPr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4860000" y="360000"/>
            <a:ext cx="3960000" cy="93610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9" name="Tijdelijke aanduiding voor inhoud 2"/>
          <p:cNvSpPr>
            <a:spLocks noGrp="1"/>
          </p:cNvSpPr>
          <p:nvPr>
            <p:ph sz="half" idx="14"/>
          </p:nvPr>
        </p:nvSpPr>
        <p:spPr>
          <a:xfrm>
            <a:off x="4860000" y="1440000"/>
            <a:ext cx="3960242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285750" indent="-285750">
              <a:defRPr sz="2000"/>
            </a:lvl2pPr>
            <a:lvl3pPr marL="538163" indent="-228600">
              <a:defRPr sz="1800"/>
            </a:lvl3pPr>
            <a:lvl4pPr marL="804863" indent="-228600">
              <a:defRPr sz="1600"/>
            </a:lvl4pPr>
            <a:lvl5pPr marL="1084263" indent="-228600"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63057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afbeelding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0"/>
          <p:cNvSpPr>
            <a:spLocks noGrp="1"/>
          </p:cNvSpPr>
          <p:nvPr>
            <p:ph type="pic" sz="quarter" idx="14" hasCustomPrompt="1"/>
          </p:nvPr>
        </p:nvSpPr>
        <p:spPr>
          <a:xfrm>
            <a:off x="-9246" y="-6037"/>
            <a:ext cx="9153245" cy="685279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Click on the pictogram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insert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8" name="Tijdelijke aanduiding voor afbeelding 7"/>
          <p:cNvSpPr>
            <a:spLocks noGrp="1"/>
          </p:cNvSpPr>
          <p:nvPr>
            <p:ph type="pic" sz="quarter" idx="13" hasCustomPrompt="1"/>
          </p:nvPr>
        </p:nvSpPr>
        <p:spPr>
          <a:xfrm>
            <a:off x="-9245" y="5197559"/>
            <a:ext cx="9162000" cy="1662617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nl-BE" dirty="0"/>
              <a:t>Copy the large, bleu </a:t>
            </a:r>
            <a:r>
              <a:rPr lang="nl-BE" dirty="0" err="1"/>
              <a:t>curved</a:t>
            </a:r>
            <a:r>
              <a:rPr lang="nl-BE" dirty="0"/>
              <a:t> logo </a:t>
            </a:r>
            <a:r>
              <a:rPr lang="nl-BE" dirty="0" err="1"/>
              <a:t>footer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another</a:t>
            </a:r>
            <a:r>
              <a:rPr lang="nl-BE" dirty="0"/>
              <a:t> slide </a:t>
            </a:r>
            <a:r>
              <a:rPr lang="nl-BE" dirty="0" err="1"/>
              <a:t>and</a:t>
            </a:r>
            <a:r>
              <a:rPr lang="nl-BE" dirty="0"/>
              <a:t> paste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here</a:t>
            </a:r>
            <a:r>
              <a:rPr lang="nl-BE" dirty="0"/>
              <a:t>. Make </a:t>
            </a:r>
            <a:r>
              <a:rPr lang="nl-BE" dirty="0" err="1"/>
              <a:t>sure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the picture is </a:t>
            </a:r>
            <a:r>
              <a:rPr lang="nl-BE" dirty="0" err="1"/>
              <a:t>positioned</a:t>
            </a:r>
            <a:r>
              <a:rPr lang="nl-BE" dirty="0"/>
              <a:t> </a:t>
            </a:r>
            <a:r>
              <a:rPr lang="nl-BE" dirty="0" err="1"/>
              <a:t>behind</a:t>
            </a:r>
            <a:r>
              <a:rPr lang="nl-BE" dirty="0"/>
              <a:t> the </a:t>
            </a:r>
            <a:r>
              <a:rPr lang="nl-BE" dirty="0" err="1"/>
              <a:t>footer</a:t>
            </a:r>
            <a:r>
              <a:rPr lang="nl-BE" dirty="0"/>
              <a:t>.</a:t>
            </a:r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39750" y="2730292"/>
            <a:ext cx="8064500" cy="626701"/>
          </a:xfrm>
          <a:prstGeom prst="rect">
            <a:avLst/>
          </a:prstGeom>
          <a:solidFill>
            <a:schemeClr val="accent4">
              <a:alpha val="75000"/>
            </a:schemeClr>
          </a:solidFill>
        </p:spPr>
        <p:txBody>
          <a:bodyPr lIns="72000" tIns="36000" rIns="72000" bIns="36000" anchor="b" anchorCtr="0">
            <a:sp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39750" y="3645024"/>
            <a:ext cx="8064500" cy="472813"/>
          </a:xfrm>
          <a:prstGeom prst="rect">
            <a:avLst/>
          </a:prstGeom>
          <a:solidFill>
            <a:schemeClr val="accent4">
              <a:alpha val="75000"/>
            </a:schemeClr>
          </a:solidFill>
        </p:spPr>
        <p:txBody>
          <a:bodyPr lIns="72000" tIns="36000" rIns="72000" bIns="36000">
            <a:spAutoFit/>
          </a:bodyPr>
          <a:lstStyle>
            <a:lvl1pPr marL="0" indent="0" algn="l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82348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24562"/>
            <a:ext cx="9162000" cy="835079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-4356" y="6602881"/>
            <a:ext cx="461556" cy="257295"/>
          </a:xfrm>
          <a:prstGeom prst="rect">
            <a:avLst/>
          </a:prstGeom>
        </p:spPr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279B40-7CBC-D345-8169-55D9AFD7C971}"/>
              </a:ext>
            </a:extLst>
          </p:cNvPr>
          <p:cNvSpPr/>
          <p:nvPr userDrawn="1"/>
        </p:nvSpPr>
        <p:spPr>
          <a:xfrm>
            <a:off x="8119019" y="6304888"/>
            <a:ext cx="845469" cy="432048"/>
          </a:xfrm>
          <a:prstGeom prst="rect">
            <a:avLst/>
          </a:prstGeom>
          <a:solidFill>
            <a:srgbClr val="004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35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358777E2-1B93-3B4A-9E75-0E57CC78552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251" y="6237312"/>
            <a:ext cx="617690" cy="47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53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24562"/>
            <a:ext cx="9162000" cy="83507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552" y="254411"/>
            <a:ext cx="8064896" cy="936105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39552" y="1196976"/>
            <a:ext cx="8064896" cy="4895850"/>
          </a:xfrm>
          <a:prstGeom prst="rect">
            <a:avLst/>
          </a:prstGeom>
        </p:spPr>
        <p:txBody>
          <a:bodyPr/>
          <a:lstStyle>
            <a:lvl2pPr marL="216000" indent="-216000">
              <a:defRPr sz="2600"/>
            </a:lvl2pPr>
            <a:lvl3pPr marL="576000" indent="-216000">
              <a:defRPr sz="2400"/>
            </a:lvl3pPr>
            <a:lvl4pPr marL="936000" indent="-216000">
              <a:defRPr sz="2200"/>
            </a:lvl4pPr>
            <a:lvl5pPr marL="1296000" indent="-21600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7236296" y="6327740"/>
            <a:ext cx="1008112" cy="227082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5220072" y="6562118"/>
            <a:ext cx="3024336" cy="207188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-4356" y="6602881"/>
            <a:ext cx="461556" cy="257295"/>
          </a:xfrm>
          <a:prstGeom prst="rect">
            <a:avLst/>
          </a:prstGeom>
        </p:spPr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0722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24562"/>
            <a:ext cx="9162000" cy="83507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552" y="254411"/>
            <a:ext cx="8064896" cy="93610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539750" y="1196976"/>
            <a:ext cx="3960242" cy="4895849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285750" indent="-285750">
              <a:defRPr sz="2400"/>
            </a:lvl2pPr>
            <a:lvl3pPr marL="538163" indent="-228600">
              <a:defRPr sz="2000"/>
            </a:lvl3pPr>
            <a:lvl4pPr marL="804863" indent="-228600">
              <a:defRPr sz="1800"/>
            </a:lvl4pPr>
            <a:lvl5pPr marL="1084263" indent="-228600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4008" y="1196976"/>
            <a:ext cx="3960242" cy="4895849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285750" indent="-285750">
              <a:defRPr sz="2400"/>
            </a:lvl2pPr>
            <a:lvl3pPr marL="538163" indent="-228600">
              <a:defRPr sz="2000"/>
            </a:lvl3pPr>
            <a:lvl4pPr marL="804863" indent="-228600">
              <a:defRPr sz="1800"/>
            </a:lvl4pPr>
            <a:lvl5pPr marL="1084263" indent="-228600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7236296" y="6327740"/>
            <a:ext cx="1008112" cy="227082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5220072" y="6562118"/>
            <a:ext cx="3024336" cy="207188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-4356" y="6602881"/>
            <a:ext cx="461556" cy="257295"/>
          </a:xfrm>
          <a:prstGeom prst="rect">
            <a:avLst/>
          </a:prstGeom>
        </p:spPr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2426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24562"/>
            <a:ext cx="9162000" cy="83507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552" y="254411"/>
            <a:ext cx="8064896" cy="93610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539552" y="1196975"/>
            <a:ext cx="3957836" cy="791865"/>
          </a:xfrm>
          <a:prstGeom prst="rect">
            <a:avLst/>
          </a:prstGeom>
          <a:solidFill>
            <a:schemeClr val="accent4"/>
          </a:solidFill>
        </p:spPr>
        <p:txBody>
          <a:bodyPr lIns="72000" rIns="72000" anchor="b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39552" y="2060848"/>
            <a:ext cx="3957836" cy="403197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285750" indent="-285750">
              <a:defRPr sz="2000"/>
            </a:lvl2pPr>
            <a:lvl3pPr marL="538163" indent="-228600">
              <a:defRPr sz="1800"/>
            </a:lvl3pPr>
            <a:lvl4pPr marL="804863" indent="-228600">
              <a:defRPr sz="1600"/>
            </a:lvl4pPr>
            <a:lvl5pPr marL="1084263" indent="-228600"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196975"/>
            <a:ext cx="3959225" cy="791865"/>
          </a:xfrm>
          <a:prstGeom prst="rect">
            <a:avLst/>
          </a:prstGeom>
          <a:solidFill>
            <a:schemeClr val="accent4"/>
          </a:solidFill>
        </p:spPr>
        <p:txBody>
          <a:bodyPr lIns="72000" rIns="72000" anchor="b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060848"/>
            <a:ext cx="3959225" cy="403197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285750" indent="-285750">
              <a:defRPr sz="2000"/>
            </a:lvl2pPr>
            <a:lvl3pPr marL="538163" indent="-228600">
              <a:defRPr sz="1800"/>
            </a:lvl3pPr>
            <a:lvl4pPr marL="804863" indent="-228600">
              <a:defRPr sz="1600"/>
            </a:lvl4pPr>
            <a:lvl5pPr marL="1084263" indent="-228600"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>
          <a:xfrm>
            <a:off x="7236296" y="6327740"/>
            <a:ext cx="1008112" cy="227082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>
          <a:xfrm>
            <a:off x="5220072" y="6562118"/>
            <a:ext cx="3024336" cy="207188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>
          <a:xfrm>
            <a:off x="-4356" y="6602881"/>
            <a:ext cx="461556" cy="257295"/>
          </a:xfrm>
          <a:prstGeom prst="rect">
            <a:avLst/>
          </a:prstGeom>
        </p:spPr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7136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24562"/>
            <a:ext cx="9162000" cy="83507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552" y="254411"/>
            <a:ext cx="8064896" cy="93610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>
          <a:xfrm>
            <a:off x="7236296" y="6327740"/>
            <a:ext cx="1008112" cy="227082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5220072" y="6562118"/>
            <a:ext cx="3024336" cy="207188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-4356" y="6602881"/>
            <a:ext cx="461556" cy="257295"/>
          </a:xfrm>
          <a:prstGeom prst="rect">
            <a:avLst/>
          </a:prstGeom>
        </p:spPr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2483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24562"/>
            <a:ext cx="9162000" cy="835079"/>
          </a:xfrm>
          <a:prstGeom prst="rect">
            <a:avLst/>
          </a:prstGeom>
        </p:spPr>
      </p:pic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>
          <a:xfrm>
            <a:off x="7236296" y="6327740"/>
            <a:ext cx="1008112" cy="227082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>
          <a:xfrm>
            <a:off x="5220072" y="6562118"/>
            <a:ext cx="3024336" cy="207188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-4356" y="6602881"/>
            <a:ext cx="461556" cy="257295"/>
          </a:xfrm>
          <a:prstGeom prst="rect">
            <a:avLst/>
          </a:prstGeom>
        </p:spPr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4664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24562"/>
            <a:ext cx="9162000" cy="83507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0" y="5013176"/>
            <a:ext cx="8064500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39750" y="5590455"/>
            <a:ext cx="8064500" cy="411257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200">
                <a:solidFill>
                  <a:schemeClr val="accent3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7236296" y="6327740"/>
            <a:ext cx="1008112" cy="227082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5220072" y="6562118"/>
            <a:ext cx="3024336" cy="207188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-4356" y="6602881"/>
            <a:ext cx="461556" cy="257295"/>
          </a:xfrm>
          <a:prstGeom prst="rect">
            <a:avLst/>
          </a:prstGeom>
        </p:spPr>
        <p:txBody>
          <a:bodyPr/>
          <a:lstStyle/>
          <a:p>
            <a:fld id="{3B032377-C103-4EFE-98C1-80A6E5A7472A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inhoud 9"/>
          <p:cNvSpPr>
            <a:spLocks noGrp="1"/>
          </p:cNvSpPr>
          <p:nvPr>
            <p:ph sz="quarter" idx="13" hasCustomPrompt="1"/>
          </p:nvPr>
        </p:nvSpPr>
        <p:spPr>
          <a:xfrm>
            <a:off x="545668" y="0"/>
            <a:ext cx="8058582" cy="4984577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on the pictogram to insert an illustration, a graph, a table or a movie</a:t>
            </a:r>
          </a:p>
        </p:txBody>
      </p:sp>
    </p:spTree>
    <p:extLst>
      <p:ext uri="{BB962C8B-B14F-4D97-AF65-F5344CB8AC3E}">
        <p14:creationId xmlns:p14="http://schemas.microsoft.com/office/powerpoint/2010/main" val="1002059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39552" y="116632"/>
            <a:ext cx="8064896" cy="936105"/>
          </a:xfrm>
          <a:prstGeom prst="rect">
            <a:avLst/>
          </a:prstGeom>
        </p:spPr>
        <p:txBody>
          <a:bodyPr vert="horz" lIns="0" tIns="36000" rIns="0" bIns="3600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39552" y="1196976"/>
            <a:ext cx="8064896" cy="4895850"/>
          </a:xfrm>
          <a:prstGeom prst="rect">
            <a:avLst/>
          </a:prstGeom>
        </p:spPr>
        <p:txBody>
          <a:bodyPr vert="horz" lIns="0" tIns="36000" rIns="0" bIns="36000" rtlCol="0">
            <a:noAutofit/>
          </a:bodyPr>
          <a:lstStyle/>
          <a:p>
            <a:pPr lvl="0"/>
            <a:r>
              <a:rPr lang="en-US" dirty="0"/>
              <a:t>Click to edit Master text style</a:t>
            </a:r>
            <a:r>
              <a:rPr lang="en-GB" noProof="0" dirty="0"/>
              <a:t>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236296" y="6327740"/>
            <a:ext cx="1008112" cy="227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220072" y="6562118"/>
            <a:ext cx="3024336" cy="2071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-4356" y="6602881"/>
            <a:ext cx="461556" cy="2572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B032377-C103-4EFE-98C1-80A6E5A7472A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08960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50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64" r:id="rId10"/>
    <p:sldLayoutId id="2147483660" r:id="rId11"/>
    <p:sldLayoutId id="2147483662" r:id="rId12"/>
    <p:sldLayoutId id="2147483663" r:id="rId1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600" kern="1200">
          <a:solidFill>
            <a:schemeClr val="tx2"/>
          </a:solidFill>
          <a:latin typeface="+mn-lt"/>
          <a:ea typeface="+mn-ea"/>
          <a:cs typeface="+mn-cs"/>
        </a:defRPr>
      </a:lvl1pPr>
      <a:lvl2pPr marL="712788" indent="-285750" algn="l" defTabSz="914400" rtl="0" eaLnBrk="1" latinLnBrk="0" hangingPunct="1">
        <a:spcBef>
          <a:spcPct val="20000"/>
        </a:spcBef>
        <a:buSzPct val="85000"/>
        <a:buFont typeface="Wingdings" panose="05000000000000000000" pitchFamily="2" charset="2"/>
        <a:buChar char="§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84263" indent="-228600" algn="l" defTabSz="914400" rtl="0" eaLnBrk="1" latinLnBrk="0" hangingPunct="1">
        <a:spcBef>
          <a:spcPct val="20000"/>
        </a:spcBef>
        <a:buSzPct val="85000"/>
        <a:buFont typeface="Wingdings" panose="05000000000000000000" pitchFamily="2" charset="2"/>
        <a:buChar char="§"/>
        <a:defRPr sz="2200" kern="1200">
          <a:solidFill>
            <a:schemeClr val="tx2"/>
          </a:solidFill>
          <a:latin typeface="+mn-lt"/>
          <a:ea typeface="+mn-ea"/>
          <a:cs typeface="+mn-cs"/>
        </a:defRPr>
      </a:lvl3pPr>
      <a:lvl4pPr marL="1433513" indent="-228600" algn="l" defTabSz="914400" rtl="0" eaLnBrk="1" latinLnBrk="0" hangingPunct="1">
        <a:spcBef>
          <a:spcPct val="20000"/>
        </a:spcBef>
        <a:buSzPct val="8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797050" indent="-228600" algn="l" defTabSz="914400" rtl="0" eaLnBrk="1" latinLnBrk="0" hangingPunct="1">
        <a:spcBef>
          <a:spcPct val="20000"/>
        </a:spcBef>
        <a:buSzPct val="8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jpeg"/><Relationship Id="rId3" Type="http://schemas.openxmlformats.org/officeDocument/2006/relationships/image" Target="../media/image11.png"/><Relationship Id="rId7" Type="http://schemas.microsoft.com/office/2007/relationships/hdphoto" Target="../media/hdphoto2.wdp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11" Type="http://schemas.openxmlformats.org/officeDocument/2006/relationships/image" Target="../media/image15.png"/><Relationship Id="rId5" Type="http://schemas.microsoft.com/office/2007/relationships/hdphoto" Target="../media/hdphoto1.wdp"/><Relationship Id="rId1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1650.png"/><Relationship Id="rId1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3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Combining ADF-EDX scattering cross-sections for elemental quantification of nanostructures</a:t>
            </a:r>
          </a:p>
        </p:txBody>
      </p:sp>
      <p:sp>
        <p:nvSpPr>
          <p:cNvPr id="8" name="Ond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sz="2000" dirty="0"/>
              <a:t>Zezhong Zhang </a:t>
            </a:r>
          </a:p>
          <a:p>
            <a:r>
              <a:rPr lang="nl-BE" sz="2000" dirty="0"/>
              <a:t>Prof. dr. Sandra Van Aert</a:t>
            </a:r>
          </a:p>
          <a:p>
            <a:r>
              <a:rPr lang="nl-BE" sz="2000" dirty="0"/>
              <a:t>Prof. dr. Peter Nellist</a:t>
            </a:r>
          </a:p>
          <a:p>
            <a:r>
              <a:rPr lang="en-US" altLang="zh-CN" sz="2000" dirty="0"/>
              <a:t>EMC</a:t>
            </a:r>
            <a:r>
              <a:rPr lang="zh-CN" altLang="en-US" sz="2000" dirty="0"/>
              <a:t> </a:t>
            </a:r>
            <a:r>
              <a:rPr lang="en-US" altLang="zh-CN" sz="2000" dirty="0"/>
              <a:t>2020</a:t>
            </a:r>
            <a:endParaRPr lang="nl-BE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72AFE7-FF8C-A04E-AF6D-497AC5C7A1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6259897"/>
            <a:ext cx="2376264" cy="3481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2FE89-2596-B241-A6E0-B79462FF3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7" y="6164941"/>
            <a:ext cx="648071" cy="6480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B7F64E-77B7-BA44-AA86-6E35B5FBC61B}"/>
              </a:ext>
            </a:extLst>
          </p:cNvPr>
          <p:cNvSpPr txBox="1"/>
          <p:nvPr/>
        </p:nvSpPr>
        <p:spPr>
          <a:xfrm>
            <a:off x="4960344" y="3614755"/>
            <a:ext cx="3543791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dirty="0">
                <a:solidFill>
                  <a:schemeClr val="accent3"/>
                </a:solidFill>
              </a:rPr>
              <a:t>Collaborators:</a:t>
            </a:r>
          </a:p>
          <a:p>
            <a:pPr>
              <a:spcBef>
                <a:spcPct val="20000"/>
              </a:spcBef>
            </a:pPr>
            <a:r>
              <a:rPr lang="en-GB" sz="2000" dirty="0">
                <a:solidFill>
                  <a:schemeClr val="accent3"/>
                </a:solidFill>
              </a:rPr>
              <a:t>Ivan Lobato (EMAT)</a:t>
            </a:r>
          </a:p>
          <a:p>
            <a:pPr>
              <a:spcBef>
                <a:spcPct val="20000"/>
              </a:spcBef>
            </a:pPr>
            <a:r>
              <a:rPr lang="en-GB" sz="2000" dirty="0">
                <a:solidFill>
                  <a:schemeClr val="accent3"/>
                </a:solidFill>
              </a:rPr>
              <a:t>Annick De Backer (EMAT)</a:t>
            </a:r>
          </a:p>
          <a:p>
            <a:pPr>
              <a:spcBef>
                <a:spcPct val="20000"/>
              </a:spcBef>
            </a:pPr>
            <a:r>
              <a:rPr lang="en-US" altLang="zh-CN" sz="2000" dirty="0">
                <a:solidFill>
                  <a:schemeClr val="accent3"/>
                </a:solidFill>
              </a:rPr>
              <a:t>Thomas</a:t>
            </a:r>
            <a:r>
              <a:rPr lang="zh-CN" altLang="en-US" sz="2000" dirty="0">
                <a:solidFill>
                  <a:schemeClr val="accent3"/>
                </a:solidFill>
              </a:rPr>
              <a:t> </a:t>
            </a:r>
            <a:r>
              <a:rPr lang="en-US" altLang="zh-CN" sz="2000" dirty="0">
                <a:solidFill>
                  <a:schemeClr val="accent3"/>
                </a:solidFill>
              </a:rPr>
              <a:t>Friedrich</a:t>
            </a:r>
            <a:r>
              <a:rPr lang="zh-CN" altLang="en-US" sz="2000" dirty="0">
                <a:solidFill>
                  <a:schemeClr val="accent3"/>
                </a:solidFill>
              </a:rPr>
              <a:t> </a:t>
            </a:r>
            <a:r>
              <a:rPr lang="en-US" altLang="zh-CN" sz="2000" dirty="0">
                <a:solidFill>
                  <a:schemeClr val="accent3"/>
                </a:solidFill>
              </a:rPr>
              <a:t>(EMAT)</a:t>
            </a:r>
            <a:endParaRPr lang="en-GB" sz="2000" dirty="0">
              <a:solidFill>
                <a:schemeClr val="accent3"/>
              </a:solidFill>
            </a:endParaRPr>
          </a:p>
          <a:p>
            <a:pPr>
              <a:spcBef>
                <a:spcPct val="20000"/>
              </a:spcBef>
            </a:pPr>
            <a:r>
              <a:rPr lang="en-GB" sz="2000" dirty="0">
                <a:solidFill>
                  <a:schemeClr val="accent3"/>
                </a:solidFill>
              </a:rPr>
              <a:t>Michael William Goode (Oxford)</a:t>
            </a:r>
            <a:endParaRPr lang="en-US" sz="2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459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155F0C-CEBB-B14A-939F-0446B3E29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10</a:t>
            </a:fld>
            <a:endParaRPr lang="nl-NL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0611701-A6D2-354D-B87A-F5FD1F702FAF}"/>
              </a:ext>
            </a:extLst>
          </p:cNvPr>
          <p:cNvSpPr txBox="1">
            <a:spLocks/>
          </p:cNvSpPr>
          <p:nvPr/>
        </p:nvSpPr>
        <p:spPr>
          <a:xfrm>
            <a:off x="457200" y="929863"/>
            <a:ext cx="6031811" cy="16897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12788" indent="-28575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Char char="§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4263" indent="-22860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Char char="§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433513" indent="-22860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797050" indent="-22860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1. Compare full calculation with effective gaussian potential</a:t>
            </a:r>
          </a:p>
          <a:p>
            <a:r>
              <a:rPr lang="en-US" dirty="0"/>
              <a:t>2. Pt 30 Au 49 (ground truth)</a:t>
            </a:r>
          </a:p>
          <a:p>
            <a:r>
              <a:rPr lang="en-US" dirty="0"/>
              <a:t>3. 50-150 </a:t>
            </a:r>
            <a:r>
              <a:rPr lang="en-US" dirty="0" err="1"/>
              <a:t>mrad</a:t>
            </a:r>
            <a:endParaRPr lang="en-US" dirty="0"/>
          </a:p>
        </p:txBody>
      </p:sp>
      <p:pic>
        <p:nvPicPr>
          <p:cNvPr id="9" name="Picture 8" descr="A picture containing timepiece, cable, sitting, table&#10;&#10;Description automatically generated">
            <a:extLst>
              <a:ext uri="{FF2B5EF4-FFF2-40B4-BE49-F238E27FC236}">
                <a16:creationId xmlns:a16="http://schemas.microsoft.com/office/drawing/2014/main" id="{D6FC0114-DD92-624F-9A35-31E19F13E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3188690"/>
            <a:ext cx="2796896" cy="2526229"/>
          </a:xfrm>
          <a:prstGeom prst="rect">
            <a:avLst/>
          </a:prstGeom>
        </p:spPr>
      </p:pic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71297D96-D21E-774E-9486-DD9606DF1E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20" t="5281" r="14256" b="7997"/>
          <a:stretch/>
        </p:blipFill>
        <p:spPr>
          <a:xfrm>
            <a:off x="2661108" y="3172114"/>
            <a:ext cx="2664300" cy="2577776"/>
          </a:xfrm>
          <a:prstGeom prst="rect">
            <a:avLst/>
          </a:prstGeom>
        </p:spPr>
      </p:pic>
      <p:pic>
        <p:nvPicPr>
          <p:cNvPr id="48" name="Picture 47" descr="A close up of a computer&#10;&#10;Description automatically generated">
            <a:extLst>
              <a:ext uri="{FF2B5EF4-FFF2-40B4-BE49-F238E27FC236}">
                <a16:creationId xmlns:a16="http://schemas.microsoft.com/office/drawing/2014/main" id="{6C63F1F7-A28C-B74E-80A4-5BB4087D64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643" t="6731" r="27516" b="9279"/>
          <a:stretch/>
        </p:blipFill>
        <p:spPr>
          <a:xfrm>
            <a:off x="5458006" y="3192470"/>
            <a:ext cx="2664301" cy="255742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058C1AA2-548D-E249-9EE3-C173E5C3A27C}"/>
              </a:ext>
            </a:extLst>
          </p:cNvPr>
          <p:cNvSpPr txBox="1"/>
          <p:nvPr/>
        </p:nvSpPr>
        <p:spPr>
          <a:xfrm>
            <a:off x="734141" y="5776219"/>
            <a:ext cx="1328611" cy="796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79 atoms in total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69FC08-FD3E-8C4E-A01B-7E3A7BCDA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6779" y="3223660"/>
            <a:ext cx="315779" cy="252623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BDC8BF4-1DD1-5B45-9D6E-C74D9592431F}"/>
              </a:ext>
            </a:extLst>
          </p:cNvPr>
          <p:cNvSpPr/>
          <p:nvPr/>
        </p:nvSpPr>
        <p:spPr>
          <a:xfrm>
            <a:off x="8558733" y="60289"/>
            <a:ext cx="576064" cy="576064"/>
          </a:xfrm>
          <a:prstGeom prst="ellipse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F186A2-6941-1647-8FFE-C0B9BFD75601}"/>
              </a:ext>
            </a:extLst>
          </p:cNvPr>
          <p:cNvSpPr txBox="1"/>
          <p:nvPr/>
        </p:nvSpPr>
        <p:spPr>
          <a:xfrm>
            <a:off x="457200" y="173667"/>
            <a:ext cx="7787208" cy="52322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</a:rPr>
              <a:t>Example: Random ordering </a:t>
            </a:r>
            <a:r>
              <a:rPr lang="en-GB" sz="2800" b="1" dirty="0" err="1">
                <a:solidFill>
                  <a:schemeClr val="accent2"/>
                </a:solidFill>
              </a:rPr>
              <a:t>PtAu</a:t>
            </a:r>
            <a:r>
              <a:rPr lang="en-GB" sz="2800" b="1" dirty="0">
                <a:solidFill>
                  <a:schemeClr val="accent2"/>
                </a:solidFill>
              </a:rPr>
              <a:t> nano-octahedron </a:t>
            </a:r>
          </a:p>
        </p:txBody>
      </p:sp>
    </p:spTree>
    <p:extLst>
      <p:ext uri="{BB962C8B-B14F-4D97-AF65-F5344CB8AC3E}">
        <p14:creationId xmlns:p14="http://schemas.microsoft.com/office/powerpoint/2010/main" val="115452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AC3DE9-80CA-304B-B448-4460F88E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11</a:t>
            </a:fld>
            <a:endParaRPr lang="nl-NL" dirty="0"/>
          </a:p>
        </p:txBody>
      </p:sp>
      <p:pic>
        <p:nvPicPr>
          <p:cNvPr id="4" name="Picture 3" descr="A picture containing different&#10;&#10;Description automatically generated">
            <a:extLst>
              <a:ext uri="{FF2B5EF4-FFF2-40B4-BE49-F238E27FC236}">
                <a16:creationId xmlns:a16="http://schemas.microsoft.com/office/drawing/2014/main" id="{B2E073BD-0C73-004C-99AA-0346D5674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22" y="836712"/>
            <a:ext cx="8910256" cy="5435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7B7904-AEA9-FA4A-A935-51125C7CBE98}"/>
              </a:ext>
            </a:extLst>
          </p:cNvPr>
          <p:cNvSpPr txBox="1"/>
          <p:nvPr/>
        </p:nvSpPr>
        <p:spPr>
          <a:xfrm>
            <a:off x="457200" y="173667"/>
            <a:ext cx="8229600" cy="52322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</a:rPr>
              <a:t>Example: Random ordering </a:t>
            </a:r>
            <a:r>
              <a:rPr lang="en-GB" sz="2800" b="1" dirty="0" err="1">
                <a:solidFill>
                  <a:schemeClr val="accent2"/>
                </a:solidFill>
              </a:rPr>
              <a:t>PtAu</a:t>
            </a:r>
            <a:r>
              <a:rPr lang="en-GB" sz="2800" b="1" dirty="0">
                <a:solidFill>
                  <a:schemeClr val="accent2"/>
                </a:solidFill>
              </a:rPr>
              <a:t> nano-octahedron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5012C9-F70A-9746-BCED-B03E8EA6DF93}"/>
              </a:ext>
            </a:extLst>
          </p:cNvPr>
          <p:cNvSpPr/>
          <p:nvPr/>
        </p:nvSpPr>
        <p:spPr>
          <a:xfrm>
            <a:off x="8558733" y="60289"/>
            <a:ext cx="576064" cy="576064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191636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1FD7BA-7B82-5E4E-8B59-8D24FD64A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12</a:t>
            </a:fld>
            <a:endParaRPr lang="nl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B18AC-EFBB-7241-9C5B-4DCCDB4A5A47}"/>
              </a:ext>
            </a:extLst>
          </p:cNvPr>
          <p:cNvSpPr txBox="1"/>
          <p:nvPr/>
        </p:nvSpPr>
        <p:spPr>
          <a:xfrm>
            <a:off x="683568" y="761403"/>
            <a:ext cx="2737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muSTEM</a:t>
            </a:r>
            <a:r>
              <a:rPr lang="en-US" dirty="0"/>
              <a:t> inelastic potential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16E010-28EF-7043-AEDC-0F72D9A67EFB}"/>
              </a:ext>
            </a:extLst>
          </p:cNvPr>
          <p:cNvSpPr txBox="1"/>
          <p:nvPr/>
        </p:nvSpPr>
        <p:spPr>
          <a:xfrm>
            <a:off x="4704135" y="781466"/>
            <a:ext cx="315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MULTEM Effective potential</a:t>
            </a:r>
          </a:p>
        </p:txBody>
      </p:sp>
      <p:pic>
        <p:nvPicPr>
          <p:cNvPr id="5" name="Picture 4" descr="A picture containing dark, sitting, light, night&#10;&#10;Description automatically generated">
            <a:extLst>
              <a:ext uri="{FF2B5EF4-FFF2-40B4-BE49-F238E27FC236}">
                <a16:creationId xmlns:a16="http://schemas.microsoft.com/office/drawing/2014/main" id="{A873648A-15FD-A341-AC44-9DAAA817B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585" y="1221126"/>
            <a:ext cx="2592288" cy="2592288"/>
          </a:xfrm>
          <a:prstGeom prst="rect">
            <a:avLst/>
          </a:prstGeom>
        </p:spPr>
      </p:pic>
      <p:pic>
        <p:nvPicPr>
          <p:cNvPr id="6" name="Picture 5" descr="A picture containing dark, sitting, computer, person&#10;&#10;Description automatically generated">
            <a:extLst>
              <a:ext uri="{FF2B5EF4-FFF2-40B4-BE49-F238E27FC236}">
                <a16:creationId xmlns:a16="http://schemas.microsoft.com/office/drawing/2014/main" id="{E020E845-AE00-C64C-A8BC-9B74C630F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585" y="3883742"/>
            <a:ext cx="2592288" cy="259228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93F2296-4D3C-9F48-A6CB-CBDF8A367F88}"/>
              </a:ext>
            </a:extLst>
          </p:cNvPr>
          <p:cNvSpPr/>
          <p:nvPr/>
        </p:nvSpPr>
        <p:spPr>
          <a:xfrm>
            <a:off x="8558733" y="60289"/>
            <a:ext cx="576064" cy="576064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A15B6-463D-6444-8346-846F482F2BA1}"/>
              </a:ext>
            </a:extLst>
          </p:cNvPr>
          <p:cNvSpPr txBox="1"/>
          <p:nvPr/>
        </p:nvSpPr>
        <p:spPr>
          <a:xfrm>
            <a:off x="8122098" y="2304317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BC8A6F-BF80-2A4D-A19C-03CE97EF312A}"/>
              </a:ext>
            </a:extLst>
          </p:cNvPr>
          <p:cNvSpPr txBox="1"/>
          <p:nvPr/>
        </p:nvSpPr>
        <p:spPr>
          <a:xfrm>
            <a:off x="8093412" y="5025787"/>
            <a:ext cx="381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</a:p>
        </p:txBody>
      </p:sp>
      <p:pic>
        <p:nvPicPr>
          <p:cNvPr id="14" name="Picture 13" descr="A close up of a screen&#10;&#10;Description automatically generated">
            <a:extLst>
              <a:ext uri="{FF2B5EF4-FFF2-40B4-BE49-F238E27FC236}">
                <a16:creationId xmlns:a16="http://schemas.microsoft.com/office/drawing/2014/main" id="{1948FF06-0F1F-7D44-8E3C-EA94581EC8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61" y="3914309"/>
            <a:ext cx="2592288" cy="2592288"/>
          </a:xfrm>
          <a:prstGeom prst="rect">
            <a:avLst/>
          </a:prstGeom>
        </p:spPr>
      </p:pic>
      <p:pic>
        <p:nvPicPr>
          <p:cNvPr id="16" name="Picture 15" descr="A picture containing sitting, dark, table, light&#10;&#10;Description automatically generated">
            <a:extLst>
              <a:ext uri="{FF2B5EF4-FFF2-40B4-BE49-F238E27FC236}">
                <a16:creationId xmlns:a16="http://schemas.microsoft.com/office/drawing/2014/main" id="{0260EF77-BF3E-3A47-9038-3036579155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63" y="1221126"/>
            <a:ext cx="2592288" cy="25922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2E75FA-D83E-E741-BBBA-E3995B8B740B}"/>
              </a:ext>
            </a:extLst>
          </p:cNvPr>
          <p:cNvSpPr txBox="1"/>
          <p:nvPr/>
        </p:nvSpPr>
        <p:spPr>
          <a:xfrm>
            <a:off x="457200" y="173667"/>
            <a:ext cx="7664898" cy="52322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</a:rPr>
              <a:t>Example: Random ordering </a:t>
            </a:r>
            <a:r>
              <a:rPr lang="en-GB" sz="2800" b="1" dirty="0" err="1">
                <a:solidFill>
                  <a:schemeClr val="accent2"/>
                </a:solidFill>
              </a:rPr>
              <a:t>PtAu</a:t>
            </a:r>
            <a:r>
              <a:rPr lang="en-GB" sz="2800" b="1" dirty="0">
                <a:solidFill>
                  <a:schemeClr val="accent2"/>
                </a:solidFill>
              </a:rPr>
              <a:t> nano-octahedron </a:t>
            </a:r>
          </a:p>
        </p:txBody>
      </p:sp>
    </p:spTree>
    <p:extLst>
      <p:ext uri="{BB962C8B-B14F-4D97-AF65-F5344CB8AC3E}">
        <p14:creationId xmlns:p14="http://schemas.microsoft.com/office/powerpoint/2010/main" val="2134488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729A15-FF16-1044-B26F-59762B368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13</a:t>
            </a:fld>
            <a:endParaRPr lang="nl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BFAC86-F13F-F34B-8D81-E3B456975E2B}"/>
              </a:ext>
            </a:extLst>
          </p:cNvPr>
          <p:cNvSpPr txBox="1"/>
          <p:nvPr/>
        </p:nvSpPr>
        <p:spPr>
          <a:xfrm>
            <a:off x="683568" y="761403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muSTEM</a:t>
            </a:r>
            <a:r>
              <a:rPr lang="en-US" dirty="0"/>
              <a:t> inelastic potential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A41C39-0177-794A-B857-BBF6650B9BAE}"/>
              </a:ext>
            </a:extLst>
          </p:cNvPr>
          <p:cNvSpPr txBox="1"/>
          <p:nvPr/>
        </p:nvSpPr>
        <p:spPr>
          <a:xfrm>
            <a:off x="4761219" y="739134"/>
            <a:ext cx="315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MULTEM Effective potential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339E8B6-0A60-2642-B02A-0E6ED82025A8}"/>
              </a:ext>
            </a:extLst>
          </p:cNvPr>
          <p:cNvSpPr/>
          <p:nvPr/>
        </p:nvSpPr>
        <p:spPr>
          <a:xfrm>
            <a:off x="8558733" y="60289"/>
            <a:ext cx="576064" cy="576064"/>
          </a:xfrm>
          <a:prstGeom prst="ellipse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6A424B-C105-7D43-AB16-95DC9F9DD630}"/>
              </a:ext>
            </a:extLst>
          </p:cNvPr>
          <p:cNvSpPr txBox="1"/>
          <p:nvPr/>
        </p:nvSpPr>
        <p:spPr>
          <a:xfrm>
            <a:off x="8168063" y="2236773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4F94C6-550B-4444-A59B-686B6462D40E}"/>
              </a:ext>
            </a:extLst>
          </p:cNvPr>
          <p:cNvSpPr txBox="1"/>
          <p:nvPr/>
        </p:nvSpPr>
        <p:spPr>
          <a:xfrm>
            <a:off x="8168063" y="5005724"/>
            <a:ext cx="381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2ED89593-1A7D-9041-AA87-9FCBE066E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65" y="1130735"/>
            <a:ext cx="3320580" cy="2584189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B5F356CB-C09F-5D4F-BDAA-9A0BB65607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689" y="1130735"/>
            <a:ext cx="3320580" cy="2584189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651E493E-A205-7440-B638-C948C72CEE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832" y="3760741"/>
            <a:ext cx="3320580" cy="25841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989EEEB-F89F-0446-BA82-5304C7DDA8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65" y="3760742"/>
            <a:ext cx="3320580" cy="2584189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6C361FE-0E8E-D242-A744-C9D84A658581}"/>
              </a:ext>
            </a:extLst>
          </p:cNvPr>
          <p:cNvSpPr/>
          <p:nvPr/>
        </p:nvSpPr>
        <p:spPr>
          <a:xfrm>
            <a:off x="1907704" y="2015025"/>
            <a:ext cx="261847" cy="261847"/>
          </a:xfrm>
          <a:prstGeom prst="ellipse">
            <a:avLst/>
          </a:prstGeom>
          <a:noFill/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50D4E7B-8645-214F-8E96-E7EDBD108A85}"/>
              </a:ext>
            </a:extLst>
          </p:cNvPr>
          <p:cNvSpPr/>
          <p:nvPr/>
        </p:nvSpPr>
        <p:spPr>
          <a:xfrm>
            <a:off x="1645857" y="4895345"/>
            <a:ext cx="261847" cy="261847"/>
          </a:xfrm>
          <a:prstGeom prst="ellipse">
            <a:avLst/>
          </a:prstGeom>
          <a:noFill/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46B145-30EC-BB49-94FD-66BA546862AD}"/>
              </a:ext>
            </a:extLst>
          </p:cNvPr>
          <p:cNvSpPr txBox="1"/>
          <p:nvPr/>
        </p:nvSpPr>
        <p:spPr>
          <a:xfrm>
            <a:off x="756165" y="6357767"/>
            <a:ext cx="3320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Normalised</a:t>
            </a:r>
            <a:r>
              <a:rPr lang="en-US" sz="1200" dirty="0"/>
              <a:t> by the EDS </a:t>
            </a:r>
            <a:r>
              <a:rPr lang="en-US" sz="1200" dirty="0" err="1"/>
              <a:t>scs</a:t>
            </a:r>
            <a:r>
              <a:rPr lang="en-US" sz="1200" dirty="0"/>
              <a:t> of single atom in crystal</a:t>
            </a:r>
          </a:p>
          <a:p>
            <a:r>
              <a:rPr lang="en-US" sz="1200" dirty="0"/>
              <a:t>Both are frozen phonon calculations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CFD097-0F98-5249-A154-4428D985D4FE}"/>
              </a:ext>
            </a:extLst>
          </p:cNvPr>
          <p:cNvSpPr txBox="1"/>
          <p:nvPr/>
        </p:nvSpPr>
        <p:spPr>
          <a:xfrm>
            <a:off x="457200" y="173667"/>
            <a:ext cx="7859216" cy="52322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</a:rPr>
              <a:t>Example: Random ordering </a:t>
            </a:r>
            <a:r>
              <a:rPr lang="en-GB" sz="2800" b="1" dirty="0" err="1">
                <a:solidFill>
                  <a:schemeClr val="accent2"/>
                </a:solidFill>
              </a:rPr>
              <a:t>PtAu</a:t>
            </a:r>
            <a:r>
              <a:rPr lang="en-GB" sz="2800" b="1" dirty="0">
                <a:solidFill>
                  <a:schemeClr val="accent2"/>
                </a:solidFill>
              </a:rPr>
              <a:t> nano-octahedron </a:t>
            </a:r>
          </a:p>
        </p:txBody>
      </p:sp>
    </p:spTree>
    <p:extLst>
      <p:ext uri="{BB962C8B-B14F-4D97-AF65-F5344CB8AC3E}">
        <p14:creationId xmlns:p14="http://schemas.microsoft.com/office/powerpoint/2010/main" val="1946441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pPr/>
              <a:t>14</a:t>
            </a:fld>
            <a:endParaRPr lang="nl-NL"/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6A40B580-B89D-0C42-9F5C-5A3ADCBAF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95486"/>
            <a:ext cx="69410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1CE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spcBef>
                <a:spcPct val="2000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nl-BE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B227AB34-CEA2-C14B-90EC-C71F101E4705}"/>
              </a:ext>
            </a:extLst>
          </p:cNvPr>
          <p:cNvCxnSpPr>
            <a:cxnSpLocks/>
          </p:cNvCxnSpPr>
          <p:nvPr/>
        </p:nvCxnSpPr>
        <p:spPr>
          <a:xfrm>
            <a:off x="467544" y="587431"/>
            <a:ext cx="8795320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51728DE-ED43-7248-BF3D-0A620C15E6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2665791"/>
              </p:ext>
            </p:extLst>
          </p:nvPr>
        </p:nvGraphicFramePr>
        <p:xfrm>
          <a:off x="-302038" y="1397000"/>
          <a:ext cx="944603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9DB243F4-B71C-6F48-8762-89A0B9F2FC8B}"/>
              </a:ext>
            </a:extLst>
          </p:cNvPr>
          <p:cNvSpPr/>
          <p:nvPr/>
        </p:nvSpPr>
        <p:spPr>
          <a:xfrm>
            <a:off x="611560" y="4149080"/>
            <a:ext cx="7560840" cy="165618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1C59CB-343A-DF44-B7C6-C486C845DD7D}"/>
              </a:ext>
            </a:extLst>
          </p:cNvPr>
          <p:cNvSpPr/>
          <p:nvPr/>
        </p:nvSpPr>
        <p:spPr>
          <a:xfrm>
            <a:off x="836893" y="1116856"/>
            <a:ext cx="7560840" cy="165618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11392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267370-115D-414E-BDDB-6EAD9B0CB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15</a:t>
            </a:fld>
            <a:endParaRPr lang="nl-NL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3F28604A-FECD-7F40-95BA-673E256889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277"/>
          <a:stretch/>
        </p:blipFill>
        <p:spPr>
          <a:xfrm>
            <a:off x="611560" y="2132856"/>
            <a:ext cx="8216099" cy="3861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8E6EA5-1361-C84E-A77F-69ED854E6F14}"/>
              </a:ext>
            </a:extLst>
          </p:cNvPr>
          <p:cNvSpPr txBox="1"/>
          <p:nvPr/>
        </p:nvSpPr>
        <p:spPr>
          <a:xfrm>
            <a:off x="226422" y="374743"/>
            <a:ext cx="5929754" cy="52322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</a:rPr>
              <a:t>Angular-resolved annular dark field</a:t>
            </a:r>
            <a:endParaRPr lang="en-GB" sz="2800" dirty="0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41874F1-E425-6947-A237-382842AB950F}"/>
              </a:ext>
            </a:extLst>
          </p:cNvPr>
          <p:cNvSpPr/>
          <p:nvPr/>
        </p:nvSpPr>
        <p:spPr>
          <a:xfrm>
            <a:off x="8316416" y="35538"/>
            <a:ext cx="678409" cy="678409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752708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266944-04EA-7947-9754-4D0917B93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16</a:t>
            </a:fld>
            <a:endParaRPr lang="nl-NL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B299FB9F-FA44-E642-A478-5911BA0F75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90" b="2763"/>
          <a:stretch/>
        </p:blipFill>
        <p:spPr>
          <a:xfrm>
            <a:off x="226422" y="2060848"/>
            <a:ext cx="8503229" cy="4032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75C5A7-5E02-364D-AE08-52434CF8817B}"/>
              </a:ext>
            </a:extLst>
          </p:cNvPr>
          <p:cNvSpPr txBox="1"/>
          <p:nvPr/>
        </p:nvSpPr>
        <p:spPr>
          <a:xfrm>
            <a:off x="226422" y="374743"/>
            <a:ext cx="5929754" cy="95410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</a:rPr>
              <a:t>Correlation between ADF-EDS cross-sections</a:t>
            </a:r>
            <a:endParaRPr lang="en-GB" sz="2800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1164D-E3E3-D54F-8019-F45726893F08}"/>
              </a:ext>
            </a:extLst>
          </p:cNvPr>
          <p:cNvSpPr txBox="1"/>
          <p:nvPr/>
        </p:nvSpPr>
        <p:spPr>
          <a:xfrm>
            <a:off x="226422" y="1469103"/>
            <a:ext cx="7895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Also a measure of coherency for ADF detector as a function of collection angles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7AD3FC-94AC-1242-A850-DCE783EE1F1E}"/>
              </a:ext>
            </a:extLst>
          </p:cNvPr>
          <p:cNvSpPr/>
          <p:nvPr/>
        </p:nvSpPr>
        <p:spPr>
          <a:xfrm>
            <a:off x="8316416" y="35538"/>
            <a:ext cx="678409" cy="678409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805894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7E9BAA-F6EC-BD4F-BAD4-D1F4B13E5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17</a:t>
            </a:fld>
            <a:endParaRPr lang="nl-NL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288A572F-F6E6-9F4C-8FFE-8B16497EC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6912"/>
            <a:ext cx="9067438" cy="31683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DC02E2-7471-3742-84C6-5F825EBD077A}"/>
              </a:ext>
            </a:extLst>
          </p:cNvPr>
          <p:cNvSpPr txBox="1"/>
          <p:nvPr/>
        </p:nvSpPr>
        <p:spPr>
          <a:xfrm>
            <a:off x="226422" y="374743"/>
            <a:ext cx="5929754" cy="95410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</a:rPr>
              <a:t>Elastic signals cause deviation from incoherent mode</a:t>
            </a:r>
            <a:endParaRPr lang="en-GB" sz="2800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B4B3469-763F-9C45-95CC-68BFE923D9CA}"/>
              </a:ext>
            </a:extLst>
          </p:cNvPr>
          <p:cNvSpPr/>
          <p:nvPr/>
        </p:nvSpPr>
        <p:spPr>
          <a:xfrm>
            <a:off x="8316416" y="35538"/>
            <a:ext cx="678409" cy="678409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357960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9603C4-25F1-CD4B-A171-375847824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18</a:t>
            </a:fld>
            <a:endParaRPr lang="nl-NL"/>
          </a:p>
        </p:txBody>
      </p:sp>
      <p:pic>
        <p:nvPicPr>
          <p:cNvPr id="4" name="Picture 3" descr="A picture containing map, text&#10;&#10;Description automatically generated">
            <a:extLst>
              <a:ext uri="{FF2B5EF4-FFF2-40B4-BE49-F238E27FC236}">
                <a16:creationId xmlns:a16="http://schemas.microsoft.com/office/drawing/2014/main" id="{4959221B-AF46-C24F-BBF3-2128599DE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48" y="1268760"/>
            <a:ext cx="8363272" cy="4878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16E04F-5046-FF42-A84F-6B5A1AEFECC2}"/>
              </a:ext>
            </a:extLst>
          </p:cNvPr>
          <p:cNvSpPr txBox="1"/>
          <p:nvPr/>
        </p:nvSpPr>
        <p:spPr>
          <a:xfrm>
            <a:off x="226422" y="374743"/>
            <a:ext cx="8363272" cy="95410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</a:rPr>
              <a:t>Keep incoherency, </a:t>
            </a:r>
          </a:p>
          <a:p>
            <a:r>
              <a:rPr lang="en-GB" sz="2800" b="1" dirty="0">
                <a:solidFill>
                  <a:schemeClr val="accent2"/>
                </a:solidFill>
              </a:rPr>
              <a:t>keep the same scattering vector while varying voltage</a:t>
            </a:r>
            <a:endParaRPr lang="en-GB" sz="2800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D898EB-0943-B941-A628-C43C01A99D74}"/>
              </a:ext>
            </a:extLst>
          </p:cNvPr>
          <p:cNvSpPr/>
          <p:nvPr/>
        </p:nvSpPr>
        <p:spPr>
          <a:xfrm>
            <a:off x="8316416" y="35538"/>
            <a:ext cx="678409" cy="678409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561262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94EE25-5FFA-8447-9865-A188CC101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19</a:t>
            </a:fld>
            <a:endParaRPr lang="nl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F5E17B-FD95-994E-B2D2-4BC112545A19}"/>
              </a:ext>
            </a:extLst>
          </p:cNvPr>
          <p:cNvSpPr txBox="1"/>
          <p:nvPr/>
        </p:nvSpPr>
        <p:spPr>
          <a:xfrm>
            <a:off x="226422" y="374743"/>
            <a:ext cx="5353690" cy="95410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</a:rPr>
              <a:t>The correlation is robust against strong aberrations</a:t>
            </a:r>
            <a:endParaRPr lang="en-GB" sz="2800" dirty="0">
              <a:solidFill>
                <a:schemeClr val="accent2"/>
              </a:solidFill>
            </a:endParaRP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779E9A-B45D-D848-9B70-ABFCCBBB8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908661"/>
            <a:ext cx="4892173" cy="17363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9F0812-98F5-A14D-8537-CB3786074EF5}"/>
              </a:ext>
            </a:extLst>
          </p:cNvPr>
          <p:cNvSpPr txBox="1"/>
          <p:nvPr/>
        </p:nvSpPr>
        <p:spPr>
          <a:xfrm>
            <a:off x="4491398" y="1463746"/>
            <a:ext cx="158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aberration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B1E2C5-7BDA-904C-B3E5-E57626696351}"/>
              </a:ext>
            </a:extLst>
          </p:cNvPr>
          <p:cNvSpPr txBox="1"/>
          <p:nvPr/>
        </p:nvSpPr>
        <p:spPr>
          <a:xfrm>
            <a:off x="7092280" y="1463746"/>
            <a:ext cx="1721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aberration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C3A676D-4B98-2243-9DCF-568DEDF2BB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134520"/>
              </p:ext>
            </p:extLst>
          </p:nvPr>
        </p:nvGraphicFramePr>
        <p:xfrm>
          <a:off x="4567291" y="4169453"/>
          <a:ext cx="4325525" cy="1929200"/>
        </p:xfrm>
        <a:graphic>
          <a:graphicData uri="http://schemas.openxmlformats.org/drawingml/2006/table">
            <a:tbl>
              <a:tblPr/>
              <a:tblGrid>
                <a:gridCol w="865105">
                  <a:extLst>
                    <a:ext uri="{9D8B030D-6E8A-4147-A177-3AD203B41FA5}">
                      <a16:colId xmlns:a16="http://schemas.microsoft.com/office/drawing/2014/main" val="3259254483"/>
                    </a:ext>
                  </a:extLst>
                </a:gridCol>
                <a:gridCol w="865105">
                  <a:extLst>
                    <a:ext uri="{9D8B030D-6E8A-4147-A177-3AD203B41FA5}">
                      <a16:colId xmlns:a16="http://schemas.microsoft.com/office/drawing/2014/main" val="1483859725"/>
                    </a:ext>
                  </a:extLst>
                </a:gridCol>
                <a:gridCol w="865105">
                  <a:extLst>
                    <a:ext uri="{9D8B030D-6E8A-4147-A177-3AD203B41FA5}">
                      <a16:colId xmlns:a16="http://schemas.microsoft.com/office/drawing/2014/main" val="1987029926"/>
                    </a:ext>
                  </a:extLst>
                </a:gridCol>
                <a:gridCol w="865105">
                  <a:extLst>
                    <a:ext uri="{9D8B030D-6E8A-4147-A177-3AD203B41FA5}">
                      <a16:colId xmlns:a16="http://schemas.microsoft.com/office/drawing/2014/main" val="317014410"/>
                    </a:ext>
                  </a:extLst>
                </a:gridCol>
                <a:gridCol w="865105">
                  <a:extLst>
                    <a:ext uri="{9D8B030D-6E8A-4147-A177-3AD203B41FA5}">
                      <a16:colId xmlns:a16="http://schemas.microsoft.com/office/drawing/2014/main" val="1494793678"/>
                    </a:ext>
                  </a:extLst>
                </a:gridCol>
              </a:tblGrid>
              <a:tr h="198873">
                <a:tc>
                  <a:txBody>
                    <a:bodyPr/>
                    <a:lstStyle/>
                    <a:p>
                      <a:pPr fontAlgn="t"/>
                      <a:r>
                        <a:rPr lang="en-GB" sz="1000" b="1">
                          <a:solidFill>
                            <a:schemeClr val="tx1"/>
                          </a:solidFill>
                          <a:effectLst/>
                        </a:rPr>
                        <a:t>Krivanek</a:t>
                      </a:r>
                    </a:p>
                  </a:txBody>
                  <a:tcPr marL="50650" marR="50650" marT="25325" marB="25325">
                    <a:lnL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000" b="1" dirty="0">
                          <a:solidFill>
                            <a:schemeClr val="tx1"/>
                          </a:solidFill>
                          <a:effectLst/>
                        </a:rPr>
                        <a:t>Haider</a:t>
                      </a:r>
                    </a:p>
                  </a:txBody>
                  <a:tcPr marL="50650" marR="50650" marT="25325" marB="25325">
                    <a:lnL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000" b="1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50650" marR="50650" marT="25325" marB="25325">
                    <a:lnL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000" b="1">
                          <a:solidFill>
                            <a:schemeClr val="tx1"/>
                          </a:solidFill>
                          <a:effectLst/>
                        </a:rPr>
                        <a:t>Size (Å)</a:t>
                      </a:r>
                    </a:p>
                  </a:txBody>
                  <a:tcPr marL="50650" marR="50650" marT="25325" marB="25325">
                    <a:lnL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000" b="1">
                          <a:solidFill>
                            <a:schemeClr val="tx1"/>
                          </a:solidFill>
                          <a:effectLst/>
                        </a:rPr>
                        <a:t>Angle(rad)</a:t>
                      </a:r>
                    </a:p>
                  </a:txBody>
                  <a:tcPr marL="50650" marR="50650" marT="25325" marB="25325">
                    <a:lnL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8234807"/>
                  </a:ext>
                </a:extLst>
              </a:tr>
              <a:tr h="198873">
                <a:tc>
                  <a:txBody>
                    <a:bodyPr/>
                    <a:lstStyle/>
                    <a:p>
                      <a:pPr fontAlgn="t"/>
                      <a:r>
                        <a:rPr lang="en-GB" sz="1000">
                          <a:solidFill>
                            <a:schemeClr val="tx1"/>
                          </a:solidFill>
                          <a:effectLst/>
                        </a:rPr>
                        <a:t>C10</a:t>
                      </a:r>
                    </a:p>
                  </a:txBody>
                  <a:tcPr marL="50650" marR="50650" marT="25325" marB="25325">
                    <a:lnL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000">
                          <a:solidFill>
                            <a:schemeClr val="tx1"/>
                          </a:solidFill>
                          <a:effectLst/>
                        </a:rPr>
                        <a:t>C1</a:t>
                      </a:r>
                    </a:p>
                  </a:txBody>
                  <a:tcPr marL="50650" marR="50650" marT="25325" marB="25325">
                    <a:lnL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000">
                          <a:solidFill>
                            <a:schemeClr val="tx1"/>
                          </a:solidFill>
                          <a:effectLst/>
                        </a:rPr>
                        <a:t>Defocus</a:t>
                      </a:r>
                    </a:p>
                  </a:txBody>
                  <a:tcPr marL="50650" marR="50650" marT="25325" marB="25325">
                    <a:lnL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000">
                          <a:solidFill>
                            <a:schemeClr val="tx1"/>
                          </a:solidFill>
                          <a:effectLst/>
                        </a:rPr>
                        <a:t>100.0</a:t>
                      </a:r>
                    </a:p>
                  </a:txBody>
                  <a:tcPr marL="50650" marR="50650" marT="25325" marB="25325">
                    <a:lnL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GB" sz="1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0650" marR="50650" marT="25325" marB="25325">
                    <a:lnL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6985137"/>
                  </a:ext>
                </a:extLst>
              </a:tr>
              <a:tr h="198873">
                <a:tc>
                  <a:txBody>
                    <a:bodyPr/>
                    <a:lstStyle/>
                    <a:p>
                      <a:pPr fontAlgn="t"/>
                      <a:r>
                        <a:rPr lang="en-GB" sz="1000">
                          <a:solidFill>
                            <a:schemeClr val="tx1"/>
                          </a:solidFill>
                          <a:effectLst/>
                        </a:rPr>
                        <a:t>C12</a:t>
                      </a:r>
                    </a:p>
                  </a:txBody>
                  <a:tcPr marL="50650" marR="50650" marT="25325" marB="25325">
                    <a:lnL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000">
                          <a:solidFill>
                            <a:schemeClr val="tx1"/>
                          </a:solidFill>
                          <a:effectLst/>
                        </a:rPr>
                        <a:t>A1</a:t>
                      </a:r>
                    </a:p>
                  </a:txBody>
                  <a:tcPr marL="50650" marR="50650" marT="25325" marB="25325">
                    <a:lnL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000">
                          <a:solidFill>
                            <a:schemeClr val="tx1"/>
                          </a:solidFill>
                          <a:effectLst/>
                        </a:rPr>
                        <a:t>2-Fold astig.</a:t>
                      </a:r>
                    </a:p>
                  </a:txBody>
                  <a:tcPr marL="50650" marR="50650" marT="25325" marB="25325">
                    <a:lnL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000">
                          <a:solidFill>
                            <a:schemeClr val="tx1"/>
                          </a:solidFill>
                          <a:effectLst/>
                        </a:rPr>
                        <a:t>680.0</a:t>
                      </a:r>
                    </a:p>
                  </a:txBody>
                  <a:tcPr marL="50650" marR="50650" marT="25325" marB="25325">
                    <a:lnL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000">
                          <a:solidFill>
                            <a:schemeClr val="tx1"/>
                          </a:solidFill>
                          <a:effectLst/>
                        </a:rPr>
                        <a:t>-0.5200</a:t>
                      </a:r>
                    </a:p>
                  </a:txBody>
                  <a:tcPr marL="50650" marR="50650" marT="25325" marB="25325">
                    <a:lnL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5951096"/>
                  </a:ext>
                </a:extLst>
              </a:tr>
              <a:tr h="198873">
                <a:tc>
                  <a:txBody>
                    <a:bodyPr/>
                    <a:lstStyle/>
                    <a:p>
                      <a:pPr fontAlgn="t"/>
                      <a:r>
                        <a:rPr lang="en-GB" sz="1000">
                          <a:solidFill>
                            <a:schemeClr val="tx1"/>
                          </a:solidFill>
                          <a:effectLst/>
                        </a:rPr>
                        <a:t>C21</a:t>
                      </a:r>
                    </a:p>
                  </a:txBody>
                  <a:tcPr marL="50650" marR="50650" marT="25325" marB="25325">
                    <a:lnL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000">
                          <a:solidFill>
                            <a:schemeClr val="tx1"/>
                          </a:solidFill>
                          <a:effectLst/>
                        </a:rPr>
                        <a:t>B2</a:t>
                      </a:r>
                    </a:p>
                  </a:txBody>
                  <a:tcPr marL="50650" marR="50650" marT="25325" marB="25325">
                    <a:lnL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000">
                          <a:solidFill>
                            <a:schemeClr val="tx1"/>
                          </a:solidFill>
                          <a:effectLst/>
                        </a:rPr>
                        <a:t>Axial coma</a:t>
                      </a:r>
                    </a:p>
                  </a:txBody>
                  <a:tcPr marL="50650" marR="50650" marT="25325" marB="25325">
                    <a:lnL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000">
                          <a:solidFill>
                            <a:schemeClr val="tx1"/>
                          </a:solidFill>
                          <a:effectLst/>
                        </a:rPr>
                        <a:t>400.0</a:t>
                      </a:r>
                    </a:p>
                  </a:txBody>
                  <a:tcPr marL="50650" marR="50650" marT="25325" marB="25325">
                    <a:lnL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000">
                          <a:solidFill>
                            <a:schemeClr val="tx1"/>
                          </a:solidFill>
                          <a:effectLst/>
                        </a:rPr>
                        <a:t>-0.8300</a:t>
                      </a:r>
                    </a:p>
                  </a:txBody>
                  <a:tcPr marL="50650" marR="50650" marT="25325" marB="25325">
                    <a:lnL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82146"/>
                  </a:ext>
                </a:extLst>
              </a:tr>
              <a:tr h="198873">
                <a:tc>
                  <a:txBody>
                    <a:bodyPr/>
                    <a:lstStyle/>
                    <a:p>
                      <a:pPr fontAlgn="t"/>
                      <a:r>
                        <a:rPr lang="en-GB" sz="1000">
                          <a:solidFill>
                            <a:schemeClr val="tx1"/>
                          </a:solidFill>
                          <a:effectLst/>
                        </a:rPr>
                        <a:t>C23</a:t>
                      </a:r>
                    </a:p>
                  </a:txBody>
                  <a:tcPr marL="50650" marR="50650" marT="25325" marB="25325">
                    <a:lnL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000">
                          <a:solidFill>
                            <a:schemeClr val="tx1"/>
                          </a:solidFill>
                          <a:effectLst/>
                        </a:rPr>
                        <a:t>A2</a:t>
                      </a:r>
                    </a:p>
                  </a:txBody>
                  <a:tcPr marL="50650" marR="50650" marT="25325" marB="25325">
                    <a:lnL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000">
                          <a:solidFill>
                            <a:schemeClr val="tx1"/>
                          </a:solidFill>
                          <a:effectLst/>
                        </a:rPr>
                        <a:t>3-Fold astig.</a:t>
                      </a:r>
                    </a:p>
                  </a:txBody>
                  <a:tcPr marL="50650" marR="50650" marT="25325" marB="25325">
                    <a:lnL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000">
                          <a:solidFill>
                            <a:schemeClr val="tx1"/>
                          </a:solidFill>
                          <a:effectLst/>
                        </a:rPr>
                        <a:t>380.0</a:t>
                      </a:r>
                    </a:p>
                  </a:txBody>
                  <a:tcPr marL="50650" marR="50650" marT="25325" marB="25325">
                    <a:lnL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000">
                          <a:solidFill>
                            <a:schemeClr val="tx1"/>
                          </a:solidFill>
                          <a:effectLst/>
                        </a:rPr>
                        <a:t>0.2500</a:t>
                      </a:r>
                    </a:p>
                  </a:txBody>
                  <a:tcPr marL="50650" marR="50650" marT="25325" marB="25325">
                    <a:lnL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4410733"/>
                  </a:ext>
                </a:extLst>
              </a:tr>
              <a:tr h="347096">
                <a:tc>
                  <a:txBody>
                    <a:bodyPr/>
                    <a:lstStyle/>
                    <a:p>
                      <a:pPr fontAlgn="t"/>
                      <a:r>
                        <a:rPr lang="en-GB" sz="1000">
                          <a:solidFill>
                            <a:schemeClr val="tx1"/>
                          </a:solidFill>
                          <a:effectLst/>
                        </a:rPr>
                        <a:t>C30 = CS</a:t>
                      </a:r>
                    </a:p>
                  </a:txBody>
                  <a:tcPr marL="50650" marR="50650" marT="25325" marB="25325">
                    <a:lnL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000">
                          <a:solidFill>
                            <a:schemeClr val="tx1"/>
                          </a:solidFill>
                          <a:effectLst/>
                        </a:rPr>
                        <a:t>C3</a:t>
                      </a:r>
                    </a:p>
                  </a:txBody>
                  <a:tcPr marL="50650" marR="50650" marT="25325" marB="25325">
                    <a:lnL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000">
                          <a:solidFill>
                            <a:schemeClr val="tx1"/>
                          </a:solidFill>
                          <a:effectLst/>
                        </a:rPr>
                        <a:t>3rd order spher.</a:t>
                      </a:r>
                    </a:p>
                  </a:txBody>
                  <a:tcPr marL="50650" marR="50650" marT="25325" marB="25325">
                    <a:lnL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000">
                          <a:solidFill>
                            <a:schemeClr val="tx1"/>
                          </a:solidFill>
                          <a:effectLst/>
                        </a:rPr>
                        <a:t>8700.</a:t>
                      </a:r>
                    </a:p>
                  </a:txBody>
                  <a:tcPr marL="50650" marR="50650" marT="25325" marB="25325">
                    <a:lnL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000">
                          <a:solidFill>
                            <a:schemeClr val="tx1"/>
                          </a:solidFill>
                          <a:effectLst/>
                        </a:rPr>
                        <a:t>0.000</a:t>
                      </a:r>
                    </a:p>
                  </a:txBody>
                  <a:tcPr marL="50650" marR="50650" marT="25325" marB="25325">
                    <a:lnL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048035"/>
                  </a:ext>
                </a:extLst>
              </a:tr>
              <a:tr h="198873">
                <a:tc>
                  <a:txBody>
                    <a:bodyPr/>
                    <a:lstStyle/>
                    <a:p>
                      <a:pPr fontAlgn="t"/>
                      <a:r>
                        <a:rPr lang="en-GB" sz="1000">
                          <a:solidFill>
                            <a:schemeClr val="tx1"/>
                          </a:solidFill>
                          <a:effectLst/>
                        </a:rPr>
                        <a:t>C32</a:t>
                      </a:r>
                    </a:p>
                  </a:txBody>
                  <a:tcPr marL="50650" marR="50650" marT="25325" marB="25325">
                    <a:lnL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000">
                          <a:solidFill>
                            <a:schemeClr val="tx1"/>
                          </a:solidFill>
                          <a:effectLst/>
                        </a:rPr>
                        <a:t>S3</a:t>
                      </a:r>
                    </a:p>
                  </a:txBody>
                  <a:tcPr marL="50650" marR="50650" marT="25325" marB="25325">
                    <a:lnL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000">
                          <a:solidFill>
                            <a:schemeClr val="tx1"/>
                          </a:solidFill>
                          <a:effectLst/>
                        </a:rPr>
                        <a:t>Axial star aber.</a:t>
                      </a:r>
                    </a:p>
                  </a:txBody>
                  <a:tcPr marL="50650" marR="50650" marT="25325" marB="25325">
                    <a:lnL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000">
                          <a:solidFill>
                            <a:schemeClr val="tx1"/>
                          </a:solidFill>
                          <a:effectLst/>
                        </a:rPr>
                        <a:t>650.0</a:t>
                      </a:r>
                    </a:p>
                  </a:txBody>
                  <a:tcPr marL="50650" marR="50650" marT="25325" marB="25325">
                    <a:lnL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000">
                          <a:solidFill>
                            <a:schemeClr val="tx1"/>
                          </a:solidFill>
                          <a:effectLst/>
                        </a:rPr>
                        <a:t>-0.4880</a:t>
                      </a:r>
                    </a:p>
                  </a:txBody>
                  <a:tcPr marL="50650" marR="50650" marT="25325" marB="25325">
                    <a:lnL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3667994"/>
                  </a:ext>
                </a:extLst>
              </a:tr>
              <a:tr h="198873">
                <a:tc>
                  <a:txBody>
                    <a:bodyPr/>
                    <a:lstStyle/>
                    <a:p>
                      <a:pPr fontAlgn="t"/>
                      <a:r>
                        <a:rPr lang="en-GB" sz="1000">
                          <a:solidFill>
                            <a:schemeClr val="tx1"/>
                          </a:solidFill>
                          <a:effectLst/>
                        </a:rPr>
                        <a:t>C34</a:t>
                      </a:r>
                    </a:p>
                  </a:txBody>
                  <a:tcPr marL="50650" marR="50650" marT="25325" marB="25325">
                    <a:lnL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000">
                          <a:solidFill>
                            <a:schemeClr val="tx1"/>
                          </a:solidFill>
                          <a:effectLst/>
                        </a:rPr>
                        <a:t>A3</a:t>
                      </a:r>
                    </a:p>
                  </a:txBody>
                  <a:tcPr marL="50650" marR="50650" marT="25325" marB="25325">
                    <a:lnL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000">
                          <a:solidFill>
                            <a:schemeClr val="tx1"/>
                          </a:solidFill>
                          <a:effectLst/>
                        </a:rPr>
                        <a:t>4-Fold astig.</a:t>
                      </a:r>
                    </a:p>
                  </a:txBody>
                  <a:tcPr marL="50650" marR="50650" marT="25325" marB="25325">
                    <a:lnL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000">
                          <a:solidFill>
                            <a:schemeClr val="tx1"/>
                          </a:solidFill>
                          <a:effectLst/>
                        </a:rPr>
                        <a:t>6400.</a:t>
                      </a:r>
                    </a:p>
                  </a:txBody>
                  <a:tcPr marL="50650" marR="50650" marT="25325" marB="25325">
                    <a:lnL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000" dirty="0">
                          <a:solidFill>
                            <a:schemeClr val="tx1"/>
                          </a:solidFill>
                          <a:effectLst/>
                        </a:rPr>
                        <a:t>-0.8700</a:t>
                      </a:r>
                    </a:p>
                  </a:txBody>
                  <a:tcPr marL="50650" marR="50650" marT="25325" marB="25325">
                    <a:lnL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74D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2423441"/>
                  </a:ext>
                </a:extLst>
              </a:tr>
            </a:tbl>
          </a:graphicData>
        </a:graphic>
      </p:graphicFrame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51D351-B5F6-8449-B635-87C440214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23" y="1701615"/>
            <a:ext cx="3886820" cy="388682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57839C3-ABFC-0E4C-8CBE-9C590621B402}"/>
              </a:ext>
            </a:extLst>
          </p:cNvPr>
          <p:cNvSpPr/>
          <p:nvPr/>
        </p:nvSpPr>
        <p:spPr>
          <a:xfrm>
            <a:off x="8316416" y="35538"/>
            <a:ext cx="678409" cy="678409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754787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B1286A-45DD-CB43-A922-A9FBA86C9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2</a:t>
            </a:fld>
            <a:endParaRPr lang="nl-NL"/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454382D1-3BDD-8E4F-B336-B51C08974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458" y="2505114"/>
            <a:ext cx="3075785" cy="23337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137671-3D95-5B42-980E-2EE46E789A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000"/>
          <a:stretch/>
        </p:blipFill>
        <p:spPr>
          <a:xfrm>
            <a:off x="6107679" y="-1"/>
            <a:ext cx="3009408" cy="20296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AC15E8-AA80-ED44-AA07-D19D4E65285C}"/>
              </a:ext>
            </a:extLst>
          </p:cNvPr>
          <p:cNvSpPr txBox="1"/>
          <p:nvPr/>
        </p:nvSpPr>
        <p:spPr>
          <a:xfrm>
            <a:off x="243069" y="432048"/>
            <a:ext cx="5596880" cy="95410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</a:rPr>
              <a:t>Atom counting based on scattering cross-sections</a:t>
            </a:r>
            <a:endParaRPr lang="en-GB" sz="2800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D474AB-2660-5447-8FED-39F4BBFAEA58}"/>
              </a:ext>
            </a:extLst>
          </p:cNvPr>
          <p:cNvSpPr txBox="1"/>
          <p:nvPr/>
        </p:nvSpPr>
        <p:spPr>
          <a:xfrm>
            <a:off x="226423" y="1386155"/>
            <a:ext cx="5137666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Well-established for single element system using HAADF-STEM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Ambiguity of thickness and composition in multi-element system. Example: Pt-Au nanoparticle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Combine with spectroscopy for multivariant statistical parameter estimation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F8EDEC-846C-4548-ADE9-12AA79756434}"/>
              </a:ext>
            </a:extLst>
          </p:cNvPr>
          <p:cNvSpPr txBox="1"/>
          <p:nvPr/>
        </p:nvSpPr>
        <p:spPr>
          <a:xfrm>
            <a:off x="6085458" y="2135782"/>
            <a:ext cx="287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Van </a:t>
            </a:r>
            <a:r>
              <a:rPr lang="en-US" dirty="0" err="1"/>
              <a:t>Aert</a:t>
            </a:r>
            <a:r>
              <a:rPr lang="en-US" dirty="0"/>
              <a:t> et al. </a:t>
            </a:r>
            <a:r>
              <a:rPr lang="en-US" altLang="zh-CN" dirty="0"/>
              <a:t>Nature</a:t>
            </a:r>
            <a:r>
              <a:rPr lang="en-US" dirty="0"/>
              <a:t> (2011)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092465-4FB5-194D-8936-7EAE567D67F6}"/>
              </a:ext>
            </a:extLst>
          </p:cNvPr>
          <p:cNvSpPr txBox="1"/>
          <p:nvPr/>
        </p:nvSpPr>
        <p:spPr>
          <a:xfrm>
            <a:off x="6067077" y="4838851"/>
            <a:ext cx="354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 Backer &amp; van den Bos et al. Ultramicroscopy (2016).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8DE14A8-3163-0C44-849C-5A054C272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522" y="4747925"/>
            <a:ext cx="3243931" cy="1474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16">
            <a:extLst>
              <a:ext uri="{FF2B5EF4-FFF2-40B4-BE49-F238E27FC236}">
                <a16:creationId xmlns:a16="http://schemas.microsoft.com/office/drawing/2014/main" id="{B51A2B44-711B-5047-B75F-B6BAE32B5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126" y="4094012"/>
            <a:ext cx="3408152" cy="2555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19AA149-6831-5E4B-85E4-E14D05958843}"/>
              </a:ext>
            </a:extLst>
          </p:cNvPr>
          <p:cNvCxnSpPr>
            <a:cxnSpLocks/>
          </p:cNvCxnSpPr>
          <p:nvPr/>
        </p:nvCxnSpPr>
        <p:spPr>
          <a:xfrm>
            <a:off x="2884126" y="5877272"/>
            <a:ext cx="76863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407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pPr/>
              <a:t>20</a:t>
            </a:fld>
            <a:endParaRPr lang="nl-NL"/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6A40B580-B89D-0C42-9F5C-5A3ADCBAF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95486"/>
            <a:ext cx="69410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1CE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spcBef>
                <a:spcPct val="2000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nl-BE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B227AB34-CEA2-C14B-90EC-C71F101E4705}"/>
              </a:ext>
            </a:extLst>
          </p:cNvPr>
          <p:cNvCxnSpPr>
            <a:cxnSpLocks/>
          </p:cNvCxnSpPr>
          <p:nvPr/>
        </p:nvCxnSpPr>
        <p:spPr>
          <a:xfrm>
            <a:off x="467544" y="587431"/>
            <a:ext cx="8795320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51728DE-ED43-7248-BF3D-0A620C15E6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3281648"/>
              </p:ext>
            </p:extLst>
          </p:nvPr>
        </p:nvGraphicFramePr>
        <p:xfrm>
          <a:off x="-302038" y="1397000"/>
          <a:ext cx="944603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9DB243F4-B71C-6F48-8762-89A0B9F2FC8B}"/>
              </a:ext>
            </a:extLst>
          </p:cNvPr>
          <p:cNvSpPr/>
          <p:nvPr/>
        </p:nvSpPr>
        <p:spPr>
          <a:xfrm>
            <a:off x="840862" y="1196752"/>
            <a:ext cx="7560840" cy="309634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940959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CD35F-A85D-D24C-AF02-EFD8AB93B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21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354C2-C910-5742-8F4E-683ECDB4BA40}"/>
              </a:ext>
            </a:extLst>
          </p:cNvPr>
          <p:cNvSpPr txBox="1">
            <a:spLocks/>
          </p:cNvSpPr>
          <p:nvPr/>
        </p:nvSpPr>
        <p:spPr>
          <a:xfrm>
            <a:off x="4745792" y="4077072"/>
            <a:ext cx="4248472" cy="36004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0" tIns="36000" rIns="0" bIns="36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Char char="§"/>
              <a:defRPr sz="2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576000" indent="-21600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Char char="§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936000" indent="-21600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Char char="§"/>
              <a:defRPr sz="2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296000" indent="-21600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Char char="§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 err="1">
                <a:solidFill>
                  <a:schemeClr val="tx1"/>
                </a:solidFill>
              </a:rPr>
              <a:t>Lensing</a:t>
            </a:r>
            <a:r>
              <a:rPr lang="en-GB" sz="1800" dirty="0">
                <a:solidFill>
                  <a:schemeClr val="tx1"/>
                </a:solidFill>
              </a:rPr>
              <a:t> effect per atom – 2</a:t>
            </a:r>
            <a:r>
              <a:rPr lang="en-GB" sz="1800" baseline="30000" dirty="0">
                <a:solidFill>
                  <a:schemeClr val="tx1"/>
                </a:solidFill>
              </a:rPr>
              <a:t>nd</a:t>
            </a:r>
            <a:r>
              <a:rPr lang="en-GB" sz="1800" dirty="0">
                <a:solidFill>
                  <a:schemeClr val="tx1"/>
                </a:solidFill>
              </a:rPr>
              <a:t> derivative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509E04D-E17A-6A40-A184-D0E182E96F1C}"/>
              </a:ext>
            </a:extLst>
          </p:cNvPr>
          <p:cNvSpPr txBox="1">
            <a:spLocks/>
          </p:cNvSpPr>
          <p:nvPr/>
        </p:nvSpPr>
        <p:spPr>
          <a:xfrm>
            <a:off x="4745792" y="332656"/>
            <a:ext cx="4536504" cy="68001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0" tIns="36000" rIns="0" bIns="36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 err="1">
                <a:solidFill>
                  <a:schemeClr val="tx1"/>
                </a:solidFill>
              </a:rPr>
              <a:t>Lensing</a:t>
            </a:r>
            <a:r>
              <a:rPr lang="en-GB" noProof="0" dirty="0">
                <a:solidFill>
                  <a:schemeClr val="tx1"/>
                </a:solidFill>
              </a:rPr>
              <a:t> effect is a superposition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3A8C77B-C32E-FC40-976F-98AC1D4B2DF0}"/>
              </a:ext>
            </a:extLst>
          </p:cNvPr>
          <p:cNvSpPr txBox="1">
            <a:spLocks/>
          </p:cNvSpPr>
          <p:nvPr/>
        </p:nvSpPr>
        <p:spPr>
          <a:xfrm>
            <a:off x="4745792" y="1844824"/>
            <a:ext cx="4248472" cy="367336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0" tIns="36000" rIns="0" bIns="3600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Char char="§"/>
              <a:defRPr sz="2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576000" indent="-21600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Char char="§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936000" indent="-21600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Char char="§"/>
              <a:defRPr sz="2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296000" indent="-216000" algn="l" defTabSz="914400" rtl="0" eaLnBrk="1" latinLnBrk="0" hangingPunct="1">
              <a:spcBef>
                <a:spcPct val="20000"/>
              </a:spcBef>
              <a:buSzPct val="85000"/>
              <a:buFont typeface="Wingdings" panose="05000000000000000000" pitchFamily="2" charset="2"/>
              <a:buChar char="§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 err="1">
                <a:solidFill>
                  <a:schemeClr val="tx1"/>
                </a:solidFill>
              </a:rPr>
              <a:t>Lensing</a:t>
            </a:r>
            <a:r>
              <a:rPr lang="en-GB" sz="1800" dirty="0">
                <a:solidFill>
                  <a:schemeClr val="tx1"/>
                </a:solidFill>
              </a:rPr>
              <a:t> effect per atom – 1</a:t>
            </a:r>
            <a:r>
              <a:rPr lang="en-GB" sz="1800" baseline="30000" dirty="0">
                <a:solidFill>
                  <a:schemeClr val="tx1"/>
                </a:solidFill>
              </a:rPr>
              <a:t>st</a:t>
            </a:r>
            <a:r>
              <a:rPr lang="en-GB" sz="1800" dirty="0">
                <a:solidFill>
                  <a:schemeClr val="tx1"/>
                </a:solidFill>
              </a:rPr>
              <a:t> derivative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5AF5BD-5A64-A641-B2B2-EFB8A89F3619}"/>
              </a:ext>
            </a:extLst>
          </p:cNvPr>
          <p:cNvSpPr txBox="1"/>
          <p:nvPr/>
        </p:nvSpPr>
        <p:spPr>
          <a:xfrm>
            <a:off x="698528" y="1257148"/>
            <a:ext cx="1963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Channelling theory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79C82B-F3D8-114D-A41F-FD8D035098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96" y="1858868"/>
            <a:ext cx="3081528" cy="2703576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4CEED6B9-B5A1-D04C-B4C0-9748B175A25D}"/>
              </a:ext>
            </a:extLst>
          </p:cNvPr>
          <p:cNvSpPr txBox="1"/>
          <p:nvPr/>
        </p:nvSpPr>
        <p:spPr>
          <a:xfrm>
            <a:off x="497321" y="5888305"/>
            <a:ext cx="6624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/>
              <a:t>K.H.W. van den Bos, S. Van </a:t>
            </a:r>
            <a:r>
              <a:rPr lang="nl-NL" sz="1200" dirty="0" err="1"/>
              <a:t>Aert</a:t>
            </a:r>
            <a:r>
              <a:rPr lang="nl-NL" sz="1200" dirty="0"/>
              <a:t>, </a:t>
            </a:r>
            <a:r>
              <a:rPr lang="en-GB" sz="1200" i="1" dirty="0"/>
              <a:t> </a:t>
            </a:r>
            <a:r>
              <a:rPr lang="en-GB" sz="1200" dirty="0"/>
              <a:t>IMC 2014, </a:t>
            </a:r>
            <a:r>
              <a:rPr lang="nl-NL" sz="1200" dirty="0"/>
              <a:t>IT-2-P-2162.</a:t>
            </a:r>
          </a:p>
          <a:p>
            <a:r>
              <a:rPr lang="nl-NL" sz="1200" dirty="0"/>
              <a:t>K.H.W. van den Bos, P.D. </a:t>
            </a:r>
            <a:r>
              <a:rPr lang="nl-NL" sz="1200" dirty="0" err="1"/>
              <a:t>Nellist</a:t>
            </a:r>
            <a:r>
              <a:rPr lang="nl-NL" sz="1200" dirty="0"/>
              <a:t>, S. Van </a:t>
            </a:r>
            <a:r>
              <a:rPr lang="nl-NL" sz="1200" dirty="0" err="1"/>
              <a:t>Aert</a:t>
            </a:r>
            <a:r>
              <a:rPr lang="nl-NL" sz="1200" dirty="0"/>
              <a:t>, </a:t>
            </a:r>
            <a:r>
              <a:rPr lang="en-GB" sz="1200" i="1" dirty="0"/>
              <a:t> </a:t>
            </a:r>
            <a:r>
              <a:rPr lang="en-GB" sz="1200" dirty="0"/>
              <a:t>MC 2015, </a:t>
            </a:r>
            <a:r>
              <a:rPr lang="nl-NL" sz="1200" dirty="0"/>
              <a:t>IM6.P152.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A7E016-70C2-E443-9D0F-6BD9CBE8B1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297" y="692696"/>
            <a:ext cx="4205935" cy="10951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2DC83F-1340-1A40-BB9E-06E8B2E0284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2276872"/>
            <a:ext cx="4206240" cy="15213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866CBD-F0AC-D240-90BD-C5F3E5627E1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848" y="4437112"/>
            <a:ext cx="2388014" cy="1371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20D057-E775-4F43-A093-AB175CA167C1}"/>
              </a:ext>
            </a:extLst>
          </p:cNvPr>
          <p:cNvSpPr txBox="1"/>
          <p:nvPr/>
        </p:nvSpPr>
        <p:spPr>
          <a:xfrm>
            <a:off x="226422" y="374743"/>
            <a:ext cx="4057546" cy="52322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</a:rPr>
              <a:t>Atomic lensing model</a:t>
            </a:r>
            <a:endParaRPr lang="en-GB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32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F4C814-DEF6-2E46-AAF3-E20DA58DF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22</a:t>
            </a:fld>
            <a:endParaRPr lang="nl-NL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9991005-4A38-E04D-875C-668D91100AF6}"/>
              </a:ext>
            </a:extLst>
          </p:cNvPr>
          <p:cNvGrpSpPr/>
          <p:nvPr/>
        </p:nvGrpSpPr>
        <p:grpSpPr>
          <a:xfrm>
            <a:off x="251520" y="836712"/>
            <a:ext cx="4576981" cy="3888432"/>
            <a:chOff x="211043" y="764704"/>
            <a:chExt cx="4576981" cy="3888432"/>
          </a:xfrm>
        </p:grpSpPr>
        <p:pic>
          <p:nvPicPr>
            <p:cNvPr id="8" name="Picture 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28150C8-C35B-524A-AD0A-0C4AF2AC3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422" y="1484784"/>
              <a:ext cx="4013200" cy="5715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B6688F-FC9C-5A47-AB37-1EAAD0488AD1}"/>
                </a:ext>
              </a:extLst>
            </p:cNvPr>
            <p:cNvSpPr txBox="1"/>
            <p:nvPr/>
          </p:nvSpPr>
          <p:spPr>
            <a:xfrm>
              <a:off x="226422" y="900113"/>
              <a:ext cx="15917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Focusing effect</a:t>
              </a:r>
            </a:p>
          </p:txBody>
        </p:sp>
        <p:pic>
          <p:nvPicPr>
            <p:cNvPr id="12" name="Picture 11" descr="A picture containing clock, table&#10;&#10;Description automatically generated">
              <a:extLst>
                <a:ext uri="{FF2B5EF4-FFF2-40B4-BE49-F238E27FC236}">
                  <a16:creationId xmlns:a16="http://schemas.microsoft.com/office/drawing/2014/main" id="{1B88E289-5925-B248-A74C-BE44DC3B9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422" y="2564904"/>
              <a:ext cx="2946400" cy="3937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57D6A1-6875-834A-BD2C-8D824D86A245}"/>
                </a:ext>
              </a:extLst>
            </p:cNvPr>
            <p:cNvSpPr txBox="1"/>
            <p:nvPr/>
          </p:nvSpPr>
          <p:spPr>
            <a:xfrm>
              <a:off x="216972" y="2164809"/>
              <a:ext cx="14826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Lensing effect</a:t>
              </a:r>
            </a:p>
          </p:txBody>
        </p:sp>
        <p:pic>
          <p:nvPicPr>
            <p:cNvPr id="16" name="Picture 15" descr="A picture containing object, clock&#10;&#10;Description automatically generated">
              <a:extLst>
                <a:ext uri="{FF2B5EF4-FFF2-40B4-BE49-F238E27FC236}">
                  <a16:creationId xmlns:a16="http://schemas.microsoft.com/office/drawing/2014/main" id="{C6D0B4C0-D784-AF4D-ADD3-520D0F6A2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422" y="3790393"/>
              <a:ext cx="4254500" cy="5461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3E4B20E-EE57-ED4B-A2F1-2A2F06D77FEF}"/>
                </a:ext>
              </a:extLst>
            </p:cNvPr>
            <p:cNvSpPr txBox="1"/>
            <p:nvPr/>
          </p:nvSpPr>
          <p:spPr>
            <a:xfrm>
              <a:off x="211043" y="3282558"/>
              <a:ext cx="2057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ALM ADF Prediction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03A44AA-8B0E-6E4B-9C1A-4153263A56A9}"/>
                </a:ext>
              </a:extLst>
            </p:cNvPr>
            <p:cNvSpPr/>
            <p:nvPr/>
          </p:nvSpPr>
          <p:spPr>
            <a:xfrm>
              <a:off x="211043" y="764704"/>
              <a:ext cx="4576981" cy="3888432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068A379-CBD4-6744-A4B7-FDDD726DD3CC}"/>
              </a:ext>
            </a:extLst>
          </p:cNvPr>
          <p:cNvGrpSpPr/>
          <p:nvPr/>
        </p:nvGrpSpPr>
        <p:grpSpPr>
          <a:xfrm>
            <a:off x="251520" y="5186009"/>
            <a:ext cx="4752528" cy="1224136"/>
            <a:chOff x="1835696" y="5114001"/>
            <a:chExt cx="4752528" cy="122413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C3650F-49F8-714B-BB84-40287C691DB2}"/>
                </a:ext>
              </a:extLst>
            </p:cNvPr>
            <p:cNvSpPr txBox="1"/>
            <p:nvPr/>
          </p:nvSpPr>
          <p:spPr>
            <a:xfrm>
              <a:off x="1927891" y="5190498"/>
              <a:ext cx="30298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ALM Spectroscopy Prediction  </a:t>
              </a:r>
            </a:p>
          </p:txBody>
        </p:sp>
        <p:pic>
          <p:nvPicPr>
            <p:cNvPr id="23" name="Picture 22" descr="A picture containing object, clock&#10;&#10;Description automatically generated">
              <a:extLst>
                <a:ext uri="{FF2B5EF4-FFF2-40B4-BE49-F238E27FC236}">
                  <a16:creationId xmlns:a16="http://schemas.microsoft.com/office/drawing/2014/main" id="{86F1F801-13C1-8A44-8DE3-BF145EDDD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7891" y="5548500"/>
              <a:ext cx="4241800" cy="5969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1C1863-D232-DB4F-850E-1A0727781567}"/>
                </a:ext>
              </a:extLst>
            </p:cNvPr>
            <p:cNvSpPr txBox="1"/>
            <p:nvPr/>
          </p:nvSpPr>
          <p:spPr>
            <a:xfrm>
              <a:off x="5292080" y="5509340"/>
              <a:ext cx="1296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spec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4316862-38E7-D048-90CA-49C11B625136}"/>
                </a:ext>
              </a:extLst>
            </p:cNvPr>
            <p:cNvSpPr/>
            <p:nvPr/>
          </p:nvSpPr>
          <p:spPr>
            <a:xfrm>
              <a:off x="1835696" y="5114001"/>
              <a:ext cx="4576981" cy="1224136"/>
            </a:xfrm>
            <a:prstGeom prst="rect">
              <a:avLst/>
            </a:prstGeom>
            <a:solidFill>
              <a:schemeClr val="accent2">
                <a:alpha val="1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0FAFD13-4147-5446-98A9-9F1E3AEBC899}"/>
              </a:ext>
            </a:extLst>
          </p:cNvPr>
          <p:cNvSpPr txBox="1"/>
          <p:nvPr/>
        </p:nvSpPr>
        <p:spPr>
          <a:xfrm>
            <a:off x="5302962" y="4941887"/>
            <a:ext cx="2889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include the </a:t>
            </a:r>
          </a:p>
          <a:p>
            <a:r>
              <a:rPr lang="en-US" dirty="0">
                <a:solidFill>
                  <a:schemeClr val="accent2"/>
                </a:solidFill>
              </a:rPr>
              <a:t>EDS/EELS </a:t>
            </a:r>
            <a:r>
              <a:rPr lang="en-US" dirty="0" err="1">
                <a:solidFill>
                  <a:schemeClr val="accent2"/>
                </a:solidFill>
              </a:rPr>
              <a:t>scs</a:t>
            </a:r>
            <a:r>
              <a:rPr lang="en-US" dirty="0">
                <a:solidFill>
                  <a:schemeClr val="accent2"/>
                </a:solidFill>
              </a:rPr>
              <a:t> of single atom. </a:t>
            </a:r>
          </a:p>
          <a:p>
            <a:r>
              <a:rPr lang="en-US" dirty="0">
                <a:solidFill>
                  <a:schemeClr val="accent2"/>
                </a:solidFill>
              </a:rPr>
              <a:t>Can be experimental </a:t>
            </a:r>
            <a:r>
              <a:rPr lang="en-US" dirty="0" err="1">
                <a:solidFill>
                  <a:schemeClr val="accent2"/>
                </a:solidFill>
              </a:rPr>
              <a:t>scs</a:t>
            </a:r>
            <a:r>
              <a:rPr lang="en-US" dirty="0">
                <a:solidFill>
                  <a:schemeClr val="accent2"/>
                </a:solidFill>
              </a:rPr>
              <a:t> or theoretical </a:t>
            </a:r>
            <a:r>
              <a:rPr lang="en-US" dirty="0" err="1">
                <a:solidFill>
                  <a:schemeClr val="accent2"/>
                </a:solidFill>
              </a:rPr>
              <a:t>scs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48F6186-EAEB-1C4B-AE63-105FCD8F6C0F}"/>
              </a:ext>
            </a:extLst>
          </p:cNvPr>
          <p:cNvSpPr/>
          <p:nvPr/>
        </p:nvSpPr>
        <p:spPr>
          <a:xfrm>
            <a:off x="8316416" y="36384"/>
            <a:ext cx="749596" cy="749596"/>
          </a:xfrm>
          <a:prstGeom prst="ellipse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507D64-C4F2-D948-A028-DB975DE93174}"/>
              </a:ext>
            </a:extLst>
          </p:cNvPr>
          <p:cNvSpPr txBox="1"/>
          <p:nvPr/>
        </p:nvSpPr>
        <p:spPr>
          <a:xfrm>
            <a:off x="226422" y="149572"/>
            <a:ext cx="6865859" cy="52322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</a:rPr>
              <a:t>Atomic lensing model for spectroscopy</a:t>
            </a:r>
            <a:endParaRPr lang="en-GB" sz="2800" dirty="0">
              <a:solidFill>
                <a:schemeClr val="accent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5A645-A4E8-044A-99DD-C5363FB81280}"/>
              </a:ext>
            </a:extLst>
          </p:cNvPr>
          <p:cNvSpPr txBox="1"/>
          <p:nvPr/>
        </p:nvSpPr>
        <p:spPr>
          <a:xfrm>
            <a:off x="5348907" y="3599562"/>
            <a:ext cx="2458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Calculate lensing effect using ADF </a:t>
            </a:r>
            <a:r>
              <a:rPr lang="en-US" dirty="0" err="1">
                <a:solidFill>
                  <a:schemeClr val="tx2"/>
                </a:solidFill>
              </a:rPr>
              <a:t>scs</a:t>
            </a:r>
            <a:r>
              <a:rPr lang="en-US" dirty="0">
                <a:solidFill>
                  <a:schemeClr val="tx2"/>
                </a:solidFill>
              </a:rPr>
              <a:t> library times the scaling between ADF-EDS </a:t>
            </a:r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24EF5796-0907-1346-B23A-7133B1839D25}"/>
              </a:ext>
            </a:extLst>
          </p:cNvPr>
          <p:cNvCxnSpPr>
            <a:cxnSpLocks/>
          </p:cNvCxnSpPr>
          <p:nvPr/>
        </p:nvCxnSpPr>
        <p:spPr>
          <a:xfrm flipV="1">
            <a:off x="3213299" y="4221088"/>
            <a:ext cx="2125629" cy="1410750"/>
          </a:xfrm>
          <a:prstGeom prst="curvedConnector3">
            <a:avLst>
              <a:gd name="adj1" fmla="val 3790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E9791FB-BE3B-EF4F-BCA6-2457515CDDEF}"/>
              </a:ext>
            </a:extLst>
          </p:cNvPr>
          <p:cNvCxnSpPr/>
          <p:nvPr/>
        </p:nvCxnSpPr>
        <p:spPr>
          <a:xfrm>
            <a:off x="4513403" y="5858347"/>
            <a:ext cx="7174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9ADFE14-7A62-1840-AE46-BB785D63D212}"/>
              </a:ext>
            </a:extLst>
          </p:cNvPr>
          <p:cNvSpPr txBox="1"/>
          <p:nvPr/>
        </p:nvSpPr>
        <p:spPr>
          <a:xfrm>
            <a:off x="1132415" y="5581348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spec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813A5E-9776-A946-B53B-2C059AA4AF6B}"/>
              </a:ext>
            </a:extLst>
          </p:cNvPr>
          <p:cNvSpPr txBox="1"/>
          <p:nvPr/>
        </p:nvSpPr>
        <p:spPr>
          <a:xfrm>
            <a:off x="414686" y="5566888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spec</a:t>
            </a:r>
          </a:p>
        </p:txBody>
      </p:sp>
    </p:spTree>
    <p:extLst>
      <p:ext uri="{BB962C8B-B14F-4D97-AF65-F5344CB8AC3E}">
        <p14:creationId xmlns:p14="http://schemas.microsoft.com/office/powerpoint/2010/main" val="494246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DC5C1A-9315-1C4D-8BE7-158F4D621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23</a:t>
            </a:fld>
            <a:endParaRPr lang="nl-NL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74E6A1B-D76A-CF4D-8960-FF3DE555FCBC}"/>
              </a:ext>
            </a:extLst>
          </p:cNvPr>
          <p:cNvSpPr txBox="1">
            <a:spLocks/>
          </p:cNvSpPr>
          <p:nvPr/>
        </p:nvSpPr>
        <p:spPr>
          <a:xfrm>
            <a:off x="381000" y="2704996"/>
            <a:ext cx="8197596" cy="266176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CAFF19-1080-C042-BD25-92CC60D5BB6E}"/>
              </a:ext>
            </a:extLst>
          </p:cNvPr>
          <p:cNvSpPr/>
          <p:nvPr/>
        </p:nvSpPr>
        <p:spPr>
          <a:xfrm>
            <a:off x="3319272" y="5709047"/>
            <a:ext cx="2505456" cy="61555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cs typeface="Arial" charset="0"/>
              </a:rPr>
              <a:t>Ivan Lobato</a:t>
            </a:r>
          </a:p>
          <a:p>
            <a:pPr algn="ctr"/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cs typeface="Arial" charset="0"/>
              </a:rPr>
              <a:t>S. Van </a:t>
            </a:r>
            <a:r>
              <a:rPr lang="en-GB" sz="1600" b="1" dirty="0" err="1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cs typeface="Arial" charset="0"/>
              </a:rPr>
              <a:t>Aert</a:t>
            </a:r>
            <a:endParaRPr lang="en-GB" sz="16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cs typeface="Arial" charset="0"/>
            </a:endParaRPr>
          </a:p>
        </p:txBody>
      </p:sp>
      <p:sp>
        <p:nvSpPr>
          <p:cNvPr id="5" name="Arrow: Right 9">
            <a:extLst>
              <a:ext uri="{FF2B5EF4-FFF2-40B4-BE49-F238E27FC236}">
                <a16:creationId xmlns:a16="http://schemas.microsoft.com/office/drawing/2014/main" id="{AF0FF042-22C1-CE4E-AD8F-08B40BEA0666}"/>
              </a:ext>
            </a:extLst>
          </p:cNvPr>
          <p:cNvSpPr/>
          <p:nvPr/>
        </p:nvSpPr>
        <p:spPr>
          <a:xfrm>
            <a:off x="2728200" y="4644103"/>
            <a:ext cx="450025" cy="3987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11">
            <a:extLst>
              <a:ext uri="{FF2B5EF4-FFF2-40B4-BE49-F238E27FC236}">
                <a16:creationId xmlns:a16="http://schemas.microsoft.com/office/drawing/2014/main" id="{2A6D4FE6-C45C-5744-9542-0A7D9429DF93}"/>
              </a:ext>
            </a:extLst>
          </p:cNvPr>
          <p:cNvSpPr/>
          <p:nvPr/>
        </p:nvSpPr>
        <p:spPr>
          <a:xfrm>
            <a:off x="6172060" y="4655987"/>
            <a:ext cx="450025" cy="3987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14">
            <a:extLst>
              <a:ext uri="{FF2B5EF4-FFF2-40B4-BE49-F238E27FC236}">
                <a16:creationId xmlns:a16="http://schemas.microsoft.com/office/drawing/2014/main" id="{C17F7BBA-5014-A242-985F-27599D733457}"/>
              </a:ext>
            </a:extLst>
          </p:cNvPr>
          <p:cNvSpPr/>
          <p:nvPr/>
        </p:nvSpPr>
        <p:spPr>
          <a:xfrm>
            <a:off x="3277474" y="4177148"/>
            <a:ext cx="2746756" cy="1249363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en-US" sz="32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2998D9-5CCE-8840-925C-4E540799E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87" y="3804050"/>
            <a:ext cx="1488539" cy="21026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889CEB-5405-B242-BFC7-124D9A82A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978" y="3783323"/>
            <a:ext cx="1515035" cy="21440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F9C61A5-4B9D-324E-A81B-56501B9F0D70}"/>
              </a:ext>
            </a:extLst>
          </p:cNvPr>
          <p:cNvSpPr txBox="1">
            <a:spLocks/>
          </p:cNvSpPr>
          <p:nvPr/>
        </p:nvSpPr>
        <p:spPr>
          <a:xfrm>
            <a:off x="845247" y="2440664"/>
            <a:ext cx="3634551" cy="803670"/>
          </a:xfrm>
          <a:prstGeom prst="rect">
            <a:avLst/>
          </a:prstGeom>
          <a:noFill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Before </a:t>
            </a:r>
          </a:p>
          <a:p>
            <a:r>
              <a:rPr lang="en-US" dirty="0">
                <a:solidFill>
                  <a:srgbClr val="002060"/>
                </a:solidFill>
              </a:rPr>
              <a:t>~ 1.6 Hours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D1E72B-FAC2-4A4C-AA2C-E660E0FC3844}"/>
              </a:ext>
            </a:extLst>
          </p:cNvPr>
          <p:cNvSpPr/>
          <p:nvPr/>
        </p:nvSpPr>
        <p:spPr>
          <a:xfrm>
            <a:off x="5168592" y="2473412"/>
            <a:ext cx="378494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</a:rPr>
              <a:t>Now </a:t>
            </a:r>
          </a:p>
          <a:p>
            <a:pPr algn="ctr"/>
            <a:r>
              <a:rPr lang="en-US" sz="3600" dirty="0">
                <a:solidFill>
                  <a:srgbClr val="C00000"/>
                </a:solidFill>
              </a:rPr>
              <a:t>~ 0.5 microseconds</a:t>
            </a:r>
            <a:endParaRPr lang="en-US" sz="3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B4823-8A11-004E-B85D-36B97A63D585}"/>
              </a:ext>
            </a:extLst>
          </p:cNvPr>
          <p:cNvSpPr/>
          <p:nvPr/>
        </p:nvSpPr>
        <p:spPr>
          <a:xfrm>
            <a:off x="3415914" y="6259792"/>
            <a:ext cx="23121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cs typeface="Arial" charset="0"/>
              </a:rPr>
              <a:t>Presented in Atom 13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DEA022-C457-C740-B975-F95CBC804FAC}"/>
              </a:ext>
            </a:extLst>
          </p:cNvPr>
          <p:cNvSpPr txBox="1"/>
          <p:nvPr/>
        </p:nvSpPr>
        <p:spPr>
          <a:xfrm>
            <a:off x="226422" y="374743"/>
            <a:ext cx="6469556" cy="95410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</a:rPr>
              <a:t>Generate library fast, </a:t>
            </a:r>
          </a:p>
          <a:p>
            <a:r>
              <a:rPr lang="en-GB" sz="2800" b="1" dirty="0">
                <a:solidFill>
                  <a:schemeClr val="accent2"/>
                </a:solidFill>
              </a:rPr>
              <a:t>predict fast</a:t>
            </a:r>
            <a:endParaRPr lang="en-GB" sz="2800" dirty="0">
              <a:solidFill>
                <a:schemeClr val="accent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2AB9A3-3084-C645-BF68-7E39DEACA48A}"/>
              </a:ext>
            </a:extLst>
          </p:cNvPr>
          <p:cNvSpPr txBox="1"/>
          <p:nvPr/>
        </p:nvSpPr>
        <p:spPr>
          <a:xfrm>
            <a:off x="320568" y="1555258"/>
            <a:ext cx="80657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ADF cross-section prediction using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Wide range of several parameters: aperture, collection angle, rms3d, </a:t>
            </a:r>
            <a:r>
              <a:rPr lang="en-US" b="1" dirty="0"/>
              <a:t>aberrations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D2522F9-D04A-9F43-9729-E0EE186205E5}"/>
              </a:ext>
            </a:extLst>
          </p:cNvPr>
          <p:cNvSpPr/>
          <p:nvPr/>
        </p:nvSpPr>
        <p:spPr>
          <a:xfrm>
            <a:off x="8316416" y="36384"/>
            <a:ext cx="749596" cy="749596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116609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0F29AA-C4E4-CF40-B4C9-8B03824B1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24</a:t>
            </a:fld>
            <a:endParaRPr lang="nl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006B52-A3B7-D549-8A03-092161812550}"/>
              </a:ext>
            </a:extLst>
          </p:cNvPr>
          <p:cNvSpPr txBox="1"/>
          <p:nvPr/>
        </p:nvSpPr>
        <p:spPr>
          <a:xfrm>
            <a:off x="226422" y="374743"/>
            <a:ext cx="6469556" cy="52322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</a:rPr>
              <a:t>Example: high entropy alloy slab</a:t>
            </a:r>
            <a:endParaRPr lang="en-GB" sz="2800" dirty="0">
              <a:solidFill>
                <a:schemeClr val="accent2"/>
              </a:solidFill>
            </a:endParaRPr>
          </a:p>
        </p:txBody>
      </p:sp>
      <p:pic>
        <p:nvPicPr>
          <p:cNvPr id="13" name="Picture 1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2BB774D5-E842-E04D-90D1-48D86CC12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3" y="1330018"/>
            <a:ext cx="4467409" cy="4504513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17221BE4-50CD-D34B-944B-A7536E850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" y="1799155"/>
            <a:ext cx="4507929" cy="325969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DA0E5F6-83D0-734A-857B-63EF97E2C135}"/>
              </a:ext>
            </a:extLst>
          </p:cNvPr>
          <p:cNvSpPr/>
          <p:nvPr/>
        </p:nvSpPr>
        <p:spPr>
          <a:xfrm>
            <a:off x="8316416" y="36384"/>
            <a:ext cx="749596" cy="749596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6" name="Picture 5" descr="A close up of a keyboard&#10;&#10;Description automatically generated">
            <a:extLst>
              <a:ext uri="{FF2B5EF4-FFF2-40B4-BE49-F238E27FC236}">
                <a16:creationId xmlns:a16="http://schemas.microsoft.com/office/drawing/2014/main" id="{71FC763F-9F97-0A40-A0CB-FD09EB9E20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914" y="1358645"/>
            <a:ext cx="1638300" cy="1638300"/>
          </a:xfrm>
          <a:prstGeom prst="rect">
            <a:avLst/>
          </a:prstGeom>
        </p:spPr>
      </p:pic>
      <p:pic>
        <p:nvPicPr>
          <p:cNvPr id="12" name="Picture 11" descr="A picture containing building, clock, large, city&#10;&#10;Description automatically generated">
            <a:extLst>
              <a:ext uri="{FF2B5EF4-FFF2-40B4-BE49-F238E27FC236}">
                <a16:creationId xmlns:a16="http://schemas.microsoft.com/office/drawing/2014/main" id="{B2FFB049-1A86-4741-A51D-2BFD52E645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678" y="1358645"/>
            <a:ext cx="1638300" cy="1638300"/>
          </a:xfrm>
          <a:prstGeom prst="rect">
            <a:avLst/>
          </a:prstGeom>
        </p:spPr>
      </p:pic>
      <p:pic>
        <p:nvPicPr>
          <p:cNvPr id="16" name="Picture 15" descr="A tall building lit up at night&#10;&#10;Description automatically generated">
            <a:extLst>
              <a:ext uri="{FF2B5EF4-FFF2-40B4-BE49-F238E27FC236}">
                <a16:creationId xmlns:a16="http://schemas.microsoft.com/office/drawing/2014/main" id="{E1841471-D909-2242-8943-9DE363F7F6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914" y="3284984"/>
            <a:ext cx="1638300" cy="1638300"/>
          </a:xfrm>
          <a:prstGeom prst="rect">
            <a:avLst/>
          </a:prstGeom>
        </p:spPr>
      </p:pic>
      <p:pic>
        <p:nvPicPr>
          <p:cNvPr id="18" name="Picture 17" descr="A picture containing lit, sitting, light, city&#10;&#10;Description automatically generated">
            <a:extLst>
              <a:ext uri="{FF2B5EF4-FFF2-40B4-BE49-F238E27FC236}">
                <a16:creationId xmlns:a16="http://schemas.microsoft.com/office/drawing/2014/main" id="{D4FB8C35-4862-D84D-A26A-C238A12AB5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407" y="3284984"/>
            <a:ext cx="16383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88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70526C-6EF5-FC40-A6A8-44FE0ACBE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25</a:t>
            </a:fld>
            <a:endParaRPr lang="nl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F393C6-5A5A-FB4D-BA62-7AD0B10AC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479871"/>
            <a:ext cx="7369914" cy="38982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3C94C7-1BF0-A648-844C-D695B66DD4E7}"/>
              </a:ext>
            </a:extLst>
          </p:cNvPr>
          <p:cNvSpPr txBox="1"/>
          <p:nvPr/>
        </p:nvSpPr>
        <p:spPr>
          <a:xfrm>
            <a:off x="1979712" y="980728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70EF4B-080D-2642-BE2B-5A584CA28F62}"/>
              </a:ext>
            </a:extLst>
          </p:cNvPr>
          <p:cNvSpPr txBox="1"/>
          <p:nvPr/>
        </p:nvSpPr>
        <p:spPr>
          <a:xfrm>
            <a:off x="3876399" y="980728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6823C5-FD6E-C441-AC33-951292EAE5DB}"/>
              </a:ext>
            </a:extLst>
          </p:cNvPr>
          <p:cNvSpPr txBox="1"/>
          <p:nvPr/>
        </p:nvSpPr>
        <p:spPr>
          <a:xfrm>
            <a:off x="5829192" y="980728"/>
            <a:ext cx="381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6DCAFB-1291-A84A-BDF5-49950CC7BC14}"/>
              </a:ext>
            </a:extLst>
          </p:cNvPr>
          <p:cNvSpPr txBox="1"/>
          <p:nvPr/>
        </p:nvSpPr>
        <p:spPr>
          <a:xfrm>
            <a:off x="8028384" y="980728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C367C4-2BCC-FD46-8A88-18CBADD01DCD}"/>
              </a:ext>
            </a:extLst>
          </p:cNvPr>
          <p:cNvSpPr txBox="1"/>
          <p:nvPr/>
        </p:nvSpPr>
        <p:spPr>
          <a:xfrm>
            <a:off x="226422" y="1683782"/>
            <a:ext cx="13177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Effective potential Simulation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DBAECC-E969-1C42-90E8-21C90B8EA5C0}"/>
              </a:ext>
            </a:extLst>
          </p:cNvPr>
          <p:cNvSpPr txBox="1"/>
          <p:nvPr/>
        </p:nvSpPr>
        <p:spPr>
          <a:xfrm>
            <a:off x="272638" y="342900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C138DE-F357-3949-B44F-04528429ADFC}"/>
              </a:ext>
            </a:extLst>
          </p:cNvPr>
          <p:cNvSpPr txBox="1"/>
          <p:nvPr/>
        </p:nvSpPr>
        <p:spPr>
          <a:xfrm>
            <a:off x="272638" y="483127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3682BA-E024-274D-A751-743E96467AD5}"/>
              </a:ext>
            </a:extLst>
          </p:cNvPr>
          <p:cNvSpPr txBox="1"/>
          <p:nvPr/>
        </p:nvSpPr>
        <p:spPr>
          <a:xfrm>
            <a:off x="226422" y="374743"/>
            <a:ext cx="6469556" cy="52322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</a:rPr>
              <a:t>Example: high entropy alloy slab</a:t>
            </a:r>
            <a:endParaRPr lang="en-GB" sz="2800" dirty="0">
              <a:solidFill>
                <a:schemeClr val="accent2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A8F8871-A8C2-4B41-AB44-D9F70ED2E25D}"/>
              </a:ext>
            </a:extLst>
          </p:cNvPr>
          <p:cNvSpPr/>
          <p:nvPr/>
        </p:nvSpPr>
        <p:spPr>
          <a:xfrm>
            <a:off x="8316416" y="36384"/>
            <a:ext cx="749596" cy="749596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892686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2F3CBE-8671-AD4A-907A-F2B30FEA0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26</a:t>
            </a:fld>
            <a:endParaRPr lang="nl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D2F797-5D82-D14C-B8FA-E83C4249B357}"/>
              </a:ext>
            </a:extLst>
          </p:cNvPr>
          <p:cNvSpPr txBox="1"/>
          <p:nvPr/>
        </p:nvSpPr>
        <p:spPr>
          <a:xfrm>
            <a:off x="248209" y="0"/>
            <a:ext cx="2460725" cy="52322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</a:rPr>
              <a:t>Conclusion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FD1FF15-ACC2-3949-ADAF-EA9566AEA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08720"/>
            <a:ext cx="939800" cy="939800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A7AA206A-D443-E446-B1F3-0FCC28064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53692"/>
            <a:ext cx="939800" cy="9398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13CAE020-0D19-464C-B06F-F22B0A95B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24206"/>
            <a:ext cx="939800" cy="939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8DA748-9784-C947-B47E-5DC927F72A8E}"/>
              </a:ext>
            </a:extLst>
          </p:cNvPr>
          <p:cNvSpPr txBox="1"/>
          <p:nvPr/>
        </p:nvSpPr>
        <p:spPr>
          <a:xfrm>
            <a:off x="1894247" y="925190"/>
            <a:ext cx="67865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Implemented partial cross-section with effective potential under electron channeling condition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Shape of potential: Delta, Gaussian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46E20E-58DF-CC41-80EB-884572370C1A}"/>
              </a:ext>
            </a:extLst>
          </p:cNvPr>
          <p:cNvSpPr txBox="1"/>
          <p:nvPr/>
        </p:nvSpPr>
        <p:spPr>
          <a:xfrm>
            <a:off x="1894247" y="2670162"/>
            <a:ext cx="6786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Linear dependence of HAADF-EDS cross-sections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 of ADF coherency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D1DF9C-77A6-254D-BE78-CB5D699C3513}"/>
              </a:ext>
            </a:extLst>
          </p:cNvPr>
          <p:cNvSpPr txBox="1"/>
          <p:nvPr/>
        </p:nvSpPr>
        <p:spPr>
          <a:xfrm>
            <a:off x="1907109" y="4187838"/>
            <a:ext cx="6786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Extended atomic lensing model to spectroscopy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 fast using neural network generated library </a:t>
            </a:r>
          </a:p>
        </p:txBody>
      </p:sp>
    </p:spTree>
    <p:extLst>
      <p:ext uri="{BB962C8B-B14F-4D97-AF65-F5344CB8AC3E}">
        <p14:creationId xmlns:p14="http://schemas.microsoft.com/office/powerpoint/2010/main" val="4254019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230D93-09DA-C747-91D9-0A46B6EFE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3</a:t>
            </a:fld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E08144-3720-094C-BE7C-1B5A69C480C3}"/>
              </a:ext>
            </a:extLst>
          </p:cNvPr>
          <p:cNvSpPr txBox="1"/>
          <p:nvPr/>
        </p:nvSpPr>
        <p:spPr>
          <a:xfrm>
            <a:off x="243069" y="432048"/>
            <a:ext cx="5596880" cy="52322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</a:rPr>
              <a:t>Why channelling </a:t>
            </a:r>
            <a:r>
              <a:rPr lang="en-AU" sz="2800" b="1" dirty="0">
                <a:solidFill>
                  <a:schemeClr val="accent2"/>
                </a:solidFill>
              </a:rPr>
              <a:t>matters</a:t>
            </a:r>
            <a:r>
              <a:rPr lang="en-GB" sz="2800" b="1" dirty="0">
                <a:solidFill>
                  <a:schemeClr val="accent2"/>
                </a:solidFill>
              </a:rPr>
              <a:t>?</a:t>
            </a:r>
            <a:endParaRPr lang="en-GB" sz="2800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4213E9-55E8-CA43-9A09-151D79982A74}"/>
              </a:ext>
            </a:extLst>
          </p:cNvPr>
          <p:cNvSpPr txBox="1"/>
          <p:nvPr/>
        </p:nvSpPr>
        <p:spPr>
          <a:xfrm>
            <a:off x="5580112" y="5124039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Vacuum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D544DC-4A83-094D-8A51-1DFA72369A39}"/>
              </a:ext>
            </a:extLst>
          </p:cNvPr>
          <p:cNvSpPr txBox="1"/>
          <p:nvPr/>
        </p:nvSpPr>
        <p:spPr>
          <a:xfrm>
            <a:off x="7020272" y="4854011"/>
            <a:ext cx="1098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Au crystal</a:t>
            </a:r>
          </a:p>
          <a:p>
            <a:r>
              <a:rPr lang="en-US" dirty="0">
                <a:solidFill>
                  <a:schemeClr val="bg1"/>
                </a:solidFill>
              </a:rPr>
              <a:t>[001]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7627377-C766-7E4B-B630-A4F74F245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09" y="1124744"/>
            <a:ext cx="8919891" cy="48684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DDFF15-9FEE-F44F-AB7C-8B2ADE0AF1DC}"/>
              </a:ext>
            </a:extLst>
          </p:cNvPr>
          <p:cNvSpPr txBox="1"/>
          <p:nvPr/>
        </p:nvSpPr>
        <p:spPr>
          <a:xfrm>
            <a:off x="6876256" y="65079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Au</a:t>
            </a:r>
            <a:r>
              <a:rPr lang="zh-CN" altLang="en-US" dirty="0"/>
              <a:t> </a:t>
            </a:r>
            <a:r>
              <a:rPr lang="en-US" altLang="zh-CN" dirty="0"/>
              <a:t>[001]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935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>
            <a:off x="6406784" y="3356992"/>
            <a:ext cx="914400" cy="914400"/>
            <a:chOff x="395536" y="204747"/>
            <a:chExt cx="914400" cy="914400"/>
          </a:xfrm>
        </p:grpSpPr>
        <p:sp>
          <p:nvSpPr>
            <p:cNvPr id="50" name="Oval 49"/>
            <p:cNvSpPr/>
            <p:nvPr/>
          </p:nvSpPr>
          <p:spPr>
            <a:xfrm>
              <a:off x="395536" y="204747"/>
              <a:ext cx="914400" cy="9144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40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86290" y="323945"/>
              <a:ext cx="7328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Ce</a:t>
              </a:r>
              <a:endParaRPr lang="nl-NL" sz="32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91474" y="245840"/>
              <a:ext cx="32252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58</a:t>
              </a:r>
              <a:endParaRPr lang="nl-NL" sz="9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56020" y="749815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9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Cerium</a:t>
              </a:r>
            </a:p>
            <a:p>
              <a:pPr algn="ctr"/>
              <a:r>
                <a:rPr lang="en-GB" sz="9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140.12</a:t>
              </a:r>
              <a:endParaRPr lang="nl-NL" sz="9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6228184" y="2838796"/>
            <a:ext cx="119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1 element:</a:t>
            </a:r>
            <a:endParaRPr lang="nl-NL" dirty="0">
              <a:solidFill>
                <a:schemeClr val="tx2"/>
              </a:solidFill>
            </a:endParaRPr>
          </a:p>
        </p:txBody>
      </p:sp>
      <p:cxnSp>
        <p:nvCxnSpPr>
          <p:cNvPr id="43" name="Straight Connector 42"/>
          <p:cNvCxnSpPr>
            <a:stCxn id="45" idx="6"/>
            <a:endCxn id="33" idx="2"/>
          </p:cNvCxnSpPr>
          <p:nvPr/>
        </p:nvCxnSpPr>
        <p:spPr>
          <a:xfrm>
            <a:off x="1403648" y="745782"/>
            <a:ext cx="1389856" cy="0"/>
          </a:xfrm>
          <a:prstGeom prst="line">
            <a:avLst/>
          </a:prstGeom>
          <a:ln>
            <a:prstDash val="sys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1818-124F-4279-81E2-211B18829ECD}" type="slidenum">
              <a:rPr lang="en-GB" smtClean="0"/>
              <a:pPr/>
              <a:t>4</a:t>
            </a:fld>
            <a:endParaRPr lang="en-GB" dirty="0"/>
          </a:p>
        </p:txBody>
      </p:sp>
      <p:grpSp>
        <p:nvGrpSpPr>
          <p:cNvPr id="32" name="Group 31"/>
          <p:cNvGrpSpPr/>
          <p:nvPr/>
        </p:nvGrpSpPr>
        <p:grpSpPr>
          <a:xfrm>
            <a:off x="2793504" y="288582"/>
            <a:ext cx="914400" cy="914400"/>
            <a:chOff x="4118248" y="4876016"/>
            <a:chExt cx="914400" cy="914400"/>
          </a:xfrm>
        </p:grpSpPr>
        <p:sp>
          <p:nvSpPr>
            <p:cNvPr id="33" name="Oval 32"/>
            <p:cNvSpPr/>
            <p:nvPr/>
          </p:nvSpPr>
          <p:spPr>
            <a:xfrm>
              <a:off x="4118248" y="4876016"/>
              <a:ext cx="914400" cy="9144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4000" dirty="0"/>
            </a:p>
          </p:txBody>
        </p:sp>
        <p:pic>
          <p:nvPicPr>
            <p:cNvPr id="34" name="Picture 16" descr="Afbeeldingsresultaat voor gauss icon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3308" y="4977813"/>
              <a:ext cx="744279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091" y="4063622"/>
            <a:ext cx="2743200" cy="15976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091" y="1919374"/>
            <a:ext cx="2743200" cy="1603242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5446266" y="4746848"/>
            <a:ext cx="914400" cy="914400"/>
            <a:chOff x="4118248" y="4876016"/>
            <a:chExt cx="914400" cy="914400"/>
          </a:xfrm>
        </p:grpSpPr>
        <p:sp>
          <p:nvSpPr>
            <p:cNvPr id="76" name="Oval 75"/>
            <p:cNvSpPr/>
            <p:nvPr/>
          </p:nvSpPr>
          <p:spPr>
            <a:xfrm>
              <a:off x="4118248" y="4876016"/>
              <a:ext cx="914400" cy="914400"/>
            </a:xfrm>
            <a:prstGeom prst="ellipse">
              <a:avLst/>
            </a:prstGeom>
            <a:solidFill>
              <a:srgbClr val="CBCFD3"/>
            </a:solidFill>
            <a:ln>
              <a:solidFill>
                <a:srgbClr val="CBC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4000" dirty="0"/>
            </a:p>
          </p:txBody>
        </p:sp>
        <p:pic>
          <p:nvPicPr>
            <p:cNvPr id="77" name="Picture 16" descr="Afbeeldingsresultaat voor gauss icon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3308" y="4977813"/>
              <a:ext cx="744279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8" name="TextBox 77"/>
          <p:cNvSpPr txBox="1"/>
          <p:nvPr/>
        </p:nvSpPr>
        <p:spPr>
          <a:xfrm>
            <a:off x="6034994" y="4680828"/>
            <a:ext cx="481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tx2"/>
                </a:solidFill>
              </a:rPr>
              <a:t>e</a:t>
            </a:r>
            <a:r>
              <a:rPr lang="en-GB" sz="2800" baseline="30000" dirty="0">
                <a:solidFill>
                  <a:schemeClr val="tx2"/>
                </a:solidFill>
              </a:rPr>
              <a:t>–</a:t>
            </a:r>
            <a:endParaRPr lang="nl-NL" sz="2800" baseline="30000" dirty="0">
              <a:solidFill>
                <a:schemeClr val="tx2"/>
              </a:solidFill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7236296" y="4746848"/>
            <a:ext cx="914400" cy="914400"/>
            <a:chOff x="4118248" y="4876016"/>
            <a:chExt cx="914400" cy="914400"/>
          </a:xfrm>
        </p:grpSpPr>
        <p:sp>
          <p:nvSpPr>
            <p:cNvPr id="80" name="Oval 79"/>
            <p:cNvSpPr/>
            <p:nvPr/>
          </p:nvSpPr>
          <p:spPr>
            <a:xfrm>
              <a:off x="4118248" y="4876016"/>
              <a:ext cx="914400" cy="914400"/>
            </a:xfrm>
            <a:prstGeom prst="ellipse">
              <a:avLst/>
            </a:prstGeom>
            <a:solidFill>
              <a:srgbClr val="CBCFD3"/>
            </a:solidFill>
            <a:ln>
              <a:solidFill>
                <a:srgbClr val="CBC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4000" dirty="0"/>
            </a:p>
          </p:txBody>
        </p:sp>
        <p:pic>
          <p:nvPicPr>
            <p:cNvPr id="81" name="Picture 16" descr="Afbeeldingsresultaat voor gauss icon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3308" y="4977813"/>
              <a:ext cx="744279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2" name="TextBox 81"/>
          <p:cNvSpPr txBox="1"/>
          <p:nvPr/>
        </p:nvSpPr>
        <p:spPr>
          <a:xfrm>
            <a:off x="7825024" y="4680828"/>
            <a:ext cx="344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>
                <a:solidFill>
                  <a:schemeClr val="tx2"/>
                </a:solidFill>
              </a:rPr>
              <a:t>γ</a:t>
            </a:r>
            <a:endParaRPr lang="nl-NL" sz="2800" baseline="300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6491927" y="4949696"/>
                <a:ext cx="7441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dirty="0">
                    <a:solidFill>
                      <a:schemeClr val="tx2"/>
                    </a:solidFill>
                  </a:rPr>
                  <a:t>= s </a:t>
                </a:r>
                <a14:m>
                  <m:oMath xmlns:m="http://schemas.openxmlformats.org/officeDocument/2006/math">
                    <m:r>
                      <a:rPr lang="en-GB" sz="2400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∙</m:t>
                    </m:r>
                  </m:oMath>
                </a14:m>
                <a:endParaRPr lang="nl-NL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927" y="4949696"/>
                <a:ext cx="744114" cy="523220"/>
              </a:xfrm>
              <a:prstGeom prst="rect">
                <a:avLst/>
              </a:prstGeom>
              <a:blipFill rotWithShape="1">
                <a:blip r:embed="rId9"/>
                <a:stretch>
                  <a:fillRect l="-17213" t="-10465" r="-5738" b="-32558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/>
          <p:cNvGrpSpPr/>
          <p:nvPr/>
        </p:nvGrpSpPr>
        <p:grpSpPr>
          <a:xfrm>
            <a:off x="323528" y="4400026"/>
            <a:ext cx="914400" cy="924818"/>
            <a:chOff x="4274512" y="4029906"/>
            <a:chExt cx="914400" cy="924818"/>
          </a:xfrm>
        </p:grpSpPr>
        <p:sp>
          <p:nvSpPr>
            <p:cNvPr id="36" name="Oval 35"/>
            <p:cNvSpPr/>
            <p:nvPr/>
          </p:nvSpPr>
          <p:spPr>
            <a:xfrm>
              <a:off x="4274512" y="4040324"/>
              <a:ext cx="914400" cy="914400"/>
            </a:xfrm>
            <a:prstGeom prst="ellips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4000" dirty="0"/>
            </a:p>
          </p:txBody>
        </p:sp>
        <p:pic>
          <p:nvPicPr>
            <p:cNvPr id="37" name="Picture 2" descr="C:\Users\Karel\Documents\Presentaties\Voorverdediging\EmitEDX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4512" y="4029906"/>
              <a:ext cx="0" cy="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3" descr="C:\Users\Karel\Documents\Presentaties\Voorverdediging\Photon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3805" y="4221088"/>
              <a:ext cx="570243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/>
            <p:cNvSpPr txBox="1"/>
            <p:nvPr/>
          </p:nvSpPr>
          <p:spPr>
            <a:xfrm>
              <a:off x="4691518" y="4365104"/>
              <a:ext cx="3225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400" dirty="0">
                  <a:solidFill>
                    <a:schemeClr val="bg1"/>
                  </a:solidFill>
                </a:rPr>
                <a:t>γ</a:t>
              </a:r>
              <a:endParaRPr lang="nl-NL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23528" y="2263795"/>
            <a:ext cx="914400" cy="914401"/>
            <a:chOff x="3884001" y="5186536"/>
            <a:chExt cx="914400" cy="914401"/>
          </a:xfrm>
        </p:grpSpPr>
        <p:sp>
          <p:nvSpPr>
            <p:cNvPr id="41" name="Oval 40"/>
            <p:cNvSpPr/>
            <p:nvPr/>
          </p:nvSpPr>
          <p:spPr>
            <a:xfrm>
              <a:off x="3884001" y="5186536"/>
              <a:ext cx="914400" cy="914400"/>
            </a:xfrm>
            <a:prstGeom prst="ellips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42" name="Picture 4" descr="http://www.vbcf.ac.at/fileadmin/images/icon_big_electron_microscopy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4001" y="5186536"/>
              <a:ext cx="914400" cy="914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/>
          <p:cNvGrpSpPr/>
          <p:nvPr/>
        </p:nvGrpSpPr>
        <p:grpSpPr>
          <a:xfrm>
            <a:off x="489248" y="288582"/>
            <a:ext cx="914400" cy="914400"/>
            <a:chOff x="612775" y="4458816"/>
            <a:chExt cx="914400" cy="914400"/>
          </a:xfrm>
        </p:grpSpPr>
        <p:sp>
          <p:nvSpPr>
            <p:cNvPr id="45" name="Oval 44"/>
            <p:cNvSpPr/>
            <p:nvPr/>
          </p:nvSpPr>
          <p:spPr>
            <a:xfrm>
              <a:off x="612775" y="4458816"/>
              <a:ext cx="914400" cy="914400"/>
            </a:xfrm>
            <a:prstGeom prst="ellips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4000" dirty="0"/>
            </a:p>
          </p:txBody>
        </p:sp>
        <p:pic>
          <p:nvPicPr>
            <p:cNvPr id="46" name="Picture 20" descr="Afbeeldingsresultaat voor abacus icon"/>
            <p:cNvPicPr>
              <a:picLocks noChangeAspect="1" noChangeArrowheads="1"/>
            </p:cNvPicPr>
            <p:nvPr/>
          </p:nvPicPr>
          <p:blipFill>
            <a:blip r:embed="rId13" cstate="print">
              <a:clrChange>
                <a:clrFrom>
                  <a:srgbClr val="B1B1B1"/>
                </a:clrFrom>
                <a:clrTo>
                  <a:srgbClr val="B1B1B1">
                    <a:alpha val="0"/>
                  </a:srgbClr>
                </a:clrTo>
              </a:clrChange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70000" contrast="-7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935" y="4595976"/>
              <a:ext cx="640080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899592" y="2924944"/>
            <a:ext cx="420307" cy="461665"/>
            <a:chOff x="728282" y="3501007"/>
            <a:chExt cx="420307" cy="461665"/>
          </a:xfrm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755576" y="3501008"/>
              <a:ext cx="365720" cy="36576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28282" y="3501007"/>
              <a:ext cx="42030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  <a:sym typeface="Wingdings 2"/>
                </a:rPr>
                <a:t></a:t>
              </a:r>
              <a:endParaRPr lang="en-GB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899592" y="5055567"/>
            <a:ext cx="420307" cy="461665"/>
            <a:chOff x="728282" y="3501007"/>
            <a:chExt cx="420307" cy="461665"/>
          </a:xfrm>
        </p:grpSpPr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755576" y="3501008"/>
              <a:ext cx="365720" cy="36576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728282" y="3501007"/>
              <a:ext cx="42030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  <a:sym typeface="Wingdings 2"/>
                </a:rPr>
                <a:t></a:t>
              </a:r>
              <a:endParaRPr lang="en-GB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926886" y="5013176"/>
            <a:ext cx="365720" cy="461665"/>
            <a:chOff x="755576" y="3458616"/>
            <a:chExt cx="365720" cy="461665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755576" y="3501008"/>
              <a:ext cx="365720" cy="36576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772420" y="3458616"/>
              <a:ext cx="32733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  <a:sym typeface="Wingdings 2"/>
                </a:rPr>
                <a:t>?</a:t>
              </a:r>
              <a:endParaRPr lang="en-GB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 Box 14"/>
          <p:cNvSpPr txBox="1">
            <a:spLocks noChangeArrowheads="1"/>
          </p:cNvSpPr>
          <p:nvPr/>
        </p:nvSpPr>
        <p:spPr bwMode="auto">
          <a:xfrm>
            <a:off x="1545091" y="5661248"/>
            <a:ext cx="225614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1000" dirty="0">
                <a:latin typeface="+mj-lt"/>
                <a:cs typeface="Arial" panose="020B0604020202020204" pitchFamily="34" charset="0"/>
              </a:rPr>
              <a:t>* Images acquired by E. Bladt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043322"/>
            <a:ext cx="3657600" cy="23217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BDB17F-BCDE-1A4D-A04A-63509488F707}"/>
              </a:ext>
            </a:extLst>
          </p:cNvPr>
          <p:cNvSpPr txBox="1"/>
          <p:nvPr/>
        </p:nvSpPr>
        <p:spPr>
          <a:xfrm>
            <a:off x="4288291" y="181089"/>
            <a:ext cx="48557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Rapid generate EDX and ADF library, but too many combinations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Karel &amp; Annick work: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developed atomic lensing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 Found experimental linear correlation between ADF-EDS cross-sections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B5FCFC-CCE0-C34E-AAD9-0C4A8998C60A}"/>
              </a:ext>
            </a:extLst>
          </p:cNvPr>
          <p:cNvSpPr/>
          <p:nvPr/>
        </p:nvSpPr>
        <p:spPr>
          <a:xfrm>
            <a:off x="411793" y="5893036"/>
            <a:ext cx="65922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van den Bos &amp; De Backer et al. </a:t>
            </a:r>
            <a:r>
              <a:rPr lang="en-GB" sz="1200" i="1" dirty="0"/>
              <a:t>PRL</a:t>
            </a:r>
            <a:r>
              <a:rPr lang="en-GB" sz="1200" dirty="0"/>
              <a:t> 116.24 (2016): 246101.</a:t>
            </a:r>
          </a:p>
          <a:p>
            <a:r>
              <a:rPr lang="en-GB" sz="1200" dirty="0"/>
              <a:t>Van den Bos &amp; De Backer et al </a:t>
            </a:r>
            <a:r>
              <a:rPr lang="en-GB" sz="1200" i="1" dirty="0"/>
              <a:t>Ultramicroscopy</a:t>
            </a:r>
            <a:r>
              <a:rPr lang="en-GB" sz="1200" dirty="0"/>
              <a:t> 203 (2019): 155-162.</a:t>
            </a:r>
          </a:p>
          <a:p>
            <a:r>
              <a:rPr lang="en-GB" sz="1200" dirty="0"/>
              <a:t>Van den Bos, PhD thesis (2017)</a:t>
            </a:r>
          </a:p>
          <a:p>
            <a:r>
              <a:rPr lang="en-GB" sz="1200" dirty="0"/>
              <a:t>Courtesy: slice from  Karel Van den Bos, ATOM 13</a:t>
            </a:r>
          </a:p>
        </p:txBody>
      </p:sp>
    </p:spTree>
    <p:extLst>
      <p:ext uri="{BB962C8B-B14F-4D97-AF65-F5344CB8AC3E}">
        <p14:creationId xmlns:p14="http://schemas.microsoft.com/office/powerpoint/2010/main" val="318227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82" grpId="0"/>
      <p:bldP spid="8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27CB9B-6497-2D41-A1D0-4739FC42F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5</a:t>
            </a:fld>
            <a:endParaRPr lang="nl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AD2E80-5D5C-3343-81FC-4F339A840800}"/>
              </a:ext>
            </a:extLst>
          </p:cNvPr>
          <p:cNvSpPr txBox="1"/>
          <p:nvPr/>
        </p:nvSpPr>
        <p:spPr>
          <a:xfrm>
            <a:off x="902593" y="5431902"/>
            <a:ext cx="7770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Detector range and efficiency are difficult to measure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Aakash work: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measured partial cross-sections experimentally</a:t>
            </a:r>
          </a:p>
          <a:p>
            <a:r>
              <a:rPr lang="en-US" dirty="0" err="1"/>
              <a:t>Varambhia</a:t>
            </a:r>
            <a:r>
              <a:rPr lang="en-US" dirty="0"/>
              <a:t> et al Micron (2018)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E6A46DF-E904-A941-8E49-93CCEE10C20D}"/>
              </a:ext>
            </a:extLst>
          </p:cNvPr>
          <p:cNvGrpSpPr/>
          <p:nvPr/>
        </p:nvGrpSpPr>
        <p:grpSpPr>
          <a:xfrm>
            <a:off x="286937" y="177515"/>
            <a:ext cx="3964167" cy="5077634"/>
            <a:chOff x="327960" y="177515"/>
            <a:chExt cx="3964167" cy="507763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C742E39-E475-B241-94CD-613207738304}"/>
                </a:ext>
              </a:extLst>
            </p:cNvPr>
            <p:cNvGrpSpPr/>
            <p:nvPr/>
          </p:nvGrpSpPr>
          <p:grpSpPr>
            <a:xfrm>
              <a:off x="327960" y="1578270"/>
              <a:ext cx="3944647" cy="3380622"/>
              <a:chOff x="37571" y="1742119"/>
              <a:chExt cx="3944647" cy="3380622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1CCFF53D-3D75-7149-9A69-0286673AB0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50092"/>
              <a:stretch/>
            </p:blipFill>
            <p:spPr>
              <a:xfrm>
                <a:off x="1763807" y="1884049"/>
                <a:ext cx="2218411" cy="16383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D0B87AAB-4E0E-3145-A249-BB92521E0B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4072"/>
              <a:stretch/>
            </p:blipFill>
            <p:spPr>
              <a:xfrm>
                <a:off x="1550230" y="3484441"/>
                <a:ext cx="2041503" cy="1638300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5B0EF6C-7A30-DC4C-94AE-D569004D5C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571" y="1742119"/>
                <a:ext cx="1654846" cy="3330707"/>
              </a:xfrm>
              <a:prstGeom prst="rect">
                <a:avLst/>
              </a:prstGeom>
            </p:spPr>
          </p:pic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A79A4F-AD74-6F44-988A-98EBEF65E8FA}"/>
                </a:ext>
              </a:extLst>
            </p:cNvPr>
            <p:cNvSpPr/>
            <p:nvPr/>
          </p:nvSpPr>
          <p:spPr>
            <a:xfrm>
              <a:off x="347480" y="177515"/>
              <a:ext cx="3944647" cy="5077634"/>
            </a:xfrm>
            <a:prstGeom prst="rect">
              <a:avLst/>
            </a:prstGeom>
            <a:noFill/>
            <a:ln w="571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3C88B0-E410-A947-A485-350EC40354B3}"/>
                </a:ext>
              </a:extLst>
            </p:cNvPr>
            <p:cNvSpPr txBox="1"/>
            <p:nvPr/>
          </p:nvSpPr>
          <p:spPr>
            <a:xfrm>
              <a:off x="1148058" y="508561"/>
              <a:ext cx="1669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Detector design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39C2D87-645D-5D4C-B677-B195AF1179BB}"/>
              </a:ext>
            </a:extLst>
          </p:cNvPr>
          <p:cNvSpPr/>
          <p:nvPr/>
        </p:nvSpPr>
        <p:spPr>
          <a:xfrm>
            <a:off x="4511386" y="177515"/>
            <a:ext cx="4526284" cy="5077634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589781D-188D-5542-BE1F-719A22DC8C0B}"/>
              </a:ext>
            </a:extLst>
          </p:cNvPr>
          <p:cNvGrpSpPr/>
          <p:nvPr/>
        </p:nvGrpSpPr>
        <p:grpSpPr>
          <a:xfrm>
            <a:off x="4788071" y="279465"/>
            <a:ext cx="4463176" cy="4873735"/>
            <a:chOff x="4370120" y="279465"/>
            <a:chExt cx="4463176" cy="487373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148D74B-E695-5444-AFEF-0F8803097C8B}"/>
                </a:ext>
              </a:extLst>
            </p:cNvPr>
            <p:cNvGrpSpPr/>
            <p:nvPr/>
          </p:nvGrpSpPr>
          <p:grpSpPr>
            <a:xfrm>
              <a:off x="4370120" y="279465"/>
              <a:ext cx="4092410" cy="4873735"/>
              <a:chOff x="4504872" y="442297"/>
              <a:chExt cx="4450573" cy="5300279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93C07F3-8A9E-D245-A9B3-3952789DB0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50145" y="1985729"/>
                <a:ext cx="4305300" cy="12319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681A910-B2E5-4A4A-B99B-4CC56153B9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44982" b="50000"/>
              <a:stretch/>
            </p:blipFill>
            <p:spPr>
              <a:xfrm>
                <a:off x="4591067" y="442297"/>
                <a:ext cx="2068050" cy="1308403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E3B5B80D-2152-2844-8F03-FAE39B6DE9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36463"/>
              <a:stretch/>
            </p:blipFill>
            <p:spPr>
              <a:xfrm>
                <a:off x="4504872" y="3433733"/>
                <a:ext cx="3529827" cy="2308843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14F2057-DDEE-CF43-A0C0-086C055A9B26}"/>
                </a:ext>
              </a:extLst>
            </p:cNvPr>
            <p:cNvSpPr txBox="1"/>
            <p:nvPr/>
          </p:nvSpPr>
          <p:spPr>
            <a:xfrm>
              <a:off x="6398468" y="508812"/>
              <a:ext cx="24348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Partial Cross-section measurement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8770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pPr/>
              <a:t>6</a:t>
            </a:fld>
            <a:endParaRPr lang="nl-NL"/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6A40B580-B89D-0C42-9F5C-5A3ADCBAF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95486"/>
            <a:ext cx="69410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1CE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spcBef>
                <a:spcPct val="20000"/>
              </a:spcBef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nl-BE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B227AB34-CEA2-C14B-90EC-C71F101E4705}"/>
              </a:ext>
            </a:extLst>
          </p:cNvPr>
          <p:cNvCxnSpPr>
            <a:cxnSpLocks/>
          </p:cNvCxnSpPr>
          <p:nvPr/>
        </p:nvCxnSpPr>
        <p:spPr>
          <a:xfrm>
            <a:off x="467544" y="587431"/>
            <a:ext cx="8795320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51728DE-ED43-7248-BF3D-0A620C15E6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8057461"/>
              </p:ext>
            </p:extLst>
          </p:nvPr>
        </p:nvGraphicFramePr>
        <p:xfrm>
          <a:off x="-302038" y="1397000"/>
          <a:ext cx="944603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9DB243F4-B71C-6F48-8762-89A0B9F2FC8B}"/>
              </a:ext>
            </a:extLst>
          </p:cNvPr>
          <p:cNvSpPr/>
          <p:nvPr/>
        </p:nvSpPr>
        <p:spPr>
          <a:xfrm>
            <a:off x="791153" y="2564904"/>
            <a:ext cx="7560840" cy="309634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13593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C3F4B3-2350-4147-B690-B6A3B029E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7</a:t>
            </a:fld>
            <a:endParaRPr lang="nl-N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355A278-90DA-404A-80F7-8A188D753D07}"/>
              </a:ext>
            </a:extLst>
          </p:cNvPr>
          <p:cNvSpPr/>
          <p:nvPr/>
        </p:nvSpPr>
        <p:spPr>
          <a:xfrm>
            <a:off x="8567936" y="5445224"/>
            <a:ext cx="576064" cy="576064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025" name="Picture 1" descr="page34image56753152">
            <a:extLst>
              <a:ext uri="{FF2B5EF4-FFF2-40B4-BE49-F238E27FC236}">
                <a16:creationId xmlns:a16="http://schemas.microsoft.com/office/drawing/2014/main" id="{FB689655-2413-3B41-BFD7-4C1C610C5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56" y="188640"/>
            <a:ext cx="185953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34image59523488">
            <a:extLst>
              <a:ext uri="{FF2B5EF4-FFF2-40B4-BE49-F238E27FC236}">
                <a16:creationId xmlns:a16="http://schemas.microsoft.com/office/drawing/2014/main" id="{9E71142A-1807-5244-8843-68D2FE4F5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964966"/>
            <a:ext cx="4374232" cy="574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EA51E0-B2BA-DA4B-947B-0B8711620F47}"/>
              </a:ext>
            </a:extLst>
          </p:cNvPr>
          <p:cNvSpPr/>
          <p:nvPr/>
        </p:nvSpPr>
        <p:spPr>
          <a:xfrm>
            <a:off x="5696744" y="5790455"/>
            <a:ext cx="2664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i="1" dirty="0">
                <a:latin typeface="Times" pitchFamily="2" charset="0"/>
              </a:rPr>
              <a:t>Fig adapted from [Martinez et al. Ultramicroscopy 2015] </a:t>
            </a:r>
            <a:endParaRPr lang="en-GB" sz="1200" dirty="0">
              <a:latin typeface="Times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97EA5A-258C-F249-88D2-57F54CC67493}"/>
              </a:ext>
            </a:extLst>
          </p:cNvPr>
          <p:cNvSpPr txBox="1"/>
          <p:nvPr/>
        </p:nvSpPr>
        <p:spPr>
          <a:xfrm>
            <a:off x="226422" y="196343"/>
            <a:ext cx="5470322" cy="52322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accent2"/>
                </a:solidFill>
              </a:rPr>
              <a:t>Electron scattering via </a:t>
            </a:r>
            <a:r>
              <a:rPr lang="en-AU" sz="2800" b="1" dirty="0" err="1">
                <a:solidFill>
                  <a:schemeClr val="accent2"/>
                </a:solidFill>
              </a:rPr>
              <a:t>Multislice</a:t>
            </a:r>
            <a:endParaRPr lang="en-GB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939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504CA5-7CD2-C943-B722-1958F2897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8</a:t>
            </a:fld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90CC346-D83D-8A41-8717-8EF816A55BC0}"/>
                  </a:ext>
                </a:extLst>
              </p:cNvPr>
              <p:cNvSpPr/>
              <p:nvPr/>
            </p:nvSpPr>
            <p:spPr>
              <a:xfrm>
                <a:off x="1115616" y="855538"/>
                <a:ext cx="8028384" cy="56520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1. Intensity based on incoherent scattering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𝐻𝐴𝐴𝐷𝐹</m:t>
                          </m:r>
                        </m:sup>
                      </m:sSup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𝑇𝐷𝑆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𝐻𝐴</m:t>
                              </m:r>
                            </m:sup>
                          </m:sSubSup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𝐸𝐷𝑆</m:t>
                          </m:r>
                        </m:sup>
                      </m:sSup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𝑒𝑓𝑓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𝐸𝐷𝑆</m:t>
                              </m:r>
                            </m:sup>
                          </m:sSubSup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nary>
                    </m:oMath>
                  </m:oMathPara>
                </a14:m>
                <a:endParaRPr lang="en-GB" i="1" dirty="0"/>
              </a:p>
              <a:p>
                <a:r>
                  <a:rPr lang="en-GB" dirty="0"/>
                  <a:t>2. Integration  of intensity for each probe position over  the Voronoi cell equals to </a:t>
                </a:r>
                <a:r>
                  <a:rPr lang="en-GB" dirty="0" err="1"/>
                  <a:t>scs</a:t>
                </a:r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𝑜𝑟𝑜𝑛𝑜𝑖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𝐸𝐷𝑆</m:t>
                              </m:r>
                            </m:sup>
                          </m:s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3. The integration of probe intensity over the whole real space is normalised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4. The integration of the effective potential over the Voronoi cell equals to the cross-section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𝑜𝑟𝑜𝑛𝑜𝑖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𝑒𝑓𝑓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𝐸𝐷𝑆</m:t>
                              </m:r>
                            </m:sup>
                          </m:sSubSup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90CC346-D83D-8A41-8717-8EF816A55B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855538"/>
                <a:ext cx="8028384" cy="5652060"/>
              </a:xfrm>
              <a:prstGeom prst="rect">
                <a:avLst/>
              </a:prstGeom>
              <a:blipFill>
                <a:blip r:embed="rId2"/>
                <a:stretch>
                  <a:fillRect l="-474" t="-14350" r="-474" b="-26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831FE309-F33F-2943-A4AA-A57133096395}"/>
              </a:ext>
            </a:extLst>
          </p:cNvPr>
          <p:cNvSpPr/>
          <p:nvPr/>
        </p:nvSpPr>
        <p:spPr>
          <a:xfrm>
            <a:off x="8567936" y="5445224"/>
            <a:ext cx="576064" cy="576064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CBF350-A747-0147-8AF4-A2DA4A618965}"/>
              </a:ext>
            </a:extLst>
          </p:cNvPr>
          <p:cNvSpPr txBox="1"/>
          <p:nvPr/>
        </p:nvSpPr>
        <p:spPr>
          <a:xfrm>
            <a:off x="226422" y="196343"/>
            <a:ext cx="4184915" cy="52322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accent2"/>
                </a:solidFill>
              </a:rPr>
              <a:t>Incoherent approximation</a:t>
            </a:r>
            <a:endParaRPr lang="en-GB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946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E04343-819B-7849-9A58-3CFA311C3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2377-C103-4EFE-98C1-80A6E5A7472A}" type="slidenum">
              <a:rPr lang="nl-NL" smtClean="0"/>
              <a:t>9</a:t>
            </a:fld>
            <a:endParaRPr lang="nl-NL"/>
          </a:p>
        </p:txBody>
      </p:sp>
      <p:pic>
        <p:nvPicPr>
          <p:cNvPr id="3" name="内容占位符 12" descr="地图的截图&#10;&#10;描述已自动生成">
            <a:extLst>
              <a:ext uri="{FF2B5EF4-FFF2-40B4-BE49-F238E27FC236}">
                <a16:creationId xmlns:a16="http://schemas.microsoft.com/office/drawing/2014/main" id="{A18370E2-A408-6A4E-BAAF-7414E96BE7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24" t="1998" r="21087" b="-1104"/>
          <a:stretch/>
        </p:blipFill>
        <p:spPr>
          <a:xfrm>
            <a:off x="4160822" y="1569168"/>
            <a:ext cx="5001663" cy="42592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4C809D-77A2-E647-BFFC-6142EBFD7D72}"/>
              </a:ext>
            </a:extLst>
          </p:cNvPr>
          <p:cNvSpPr txBox="1"/>
          <p:nvPr/>
        </p:nvSpPr>
        <p:spPr>
          <a:xfrm>
            <a:off x="226422" y="374743"/>
            <a:ext cx="5596880" cy="52322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</a:rPr>
              <a:t>EDS potential: Delta or Gaussian?</a:t>
            </a:r>
            <a:endParaRPr lang="en-GB" sz="2800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27A30C-92EB-F04A-9FF0-FA354D961DF5}"/>
              </a:ext>
            </a:extLst>
          </p:cNvPr>
          <p:cNvSpPr txBox="1"/>
          <p:nvPr/>
        </p:nvSpPr>
        <p:spPr>
          <a:xfrm>
            <a:off x="6444208" y="4972526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 [001]: 10 pm</a:t>
            </a:r>
          </a:p>
        </p:txBody>
      </p:sp>
      <p:pic>
        <p:nvPicPr>
          <p:cNvPr id="7" name="Picture 6" descr="A picture containing water, rain, boat, ocean&#10;&#10;Description automatically generated">
            <a:extLst>
              <a:ext uri="{FF2B5EF4-FFF2-40B4-BE49-F238E27FC236}">
                <a16:creationId xmlns:a16="http://schemas.microsoft.com/office/drawing/2014/main" id="{64908982-3BA4-C14C-8547-866BF71A5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6" y="1617886"/>
            <a:ext cx="2037549" cy="2033748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A5D13C11-1118-6041-88CE-525EB4E7FB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2" y="4090139"/>
            <a:ext cx="2037550" cy="2033749"/>
          </a:xfrm>
          <a:prstGeom prst="rect">
            <a:avLst/>
          </a:prstGeom>
        </p:spPr>
      </p:pic>
      <p:pic>
        <p:nvPicPr>
          <p:cNvPr id="10" name="Picture 9" descr="A picture containing water, rain, boat, ocean&#10;&#10;Description automatically generated">
            <a:extLst>
              <a:ext uri="{FF2B5EF4-FFF2-40B4-BE49-F238E27FC236}">
                <a16:creationId xmlns:a16="http://schemas.microsoft.com/office/drawing/2014/main" id="{4D5E723F-B3B4-EE43-A483-6DC06289D5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61" t="40337" r="40989" b="40878"/>
          <a:stretch/>
        </p:blipFill>
        <p:spPr>
          <a:xfrm>
            <a:off x="2180305" y="1710257"/>
            <a:ext cx="1849005" cy="184900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9DDEC15-F065-7E4F-B604-E8153B4210E9}"/>
              </a:ext>
            </a:extLst>
          </p:cNvPr>
          <p:cNvSpPr/>
          <p:nvPr/>
        </p:nvSpPr>
        <p:spPr>
          <a:xfrm>
            <a:off x="914900" y="2454739"/>
            <a:ext cx="360040" cy="36004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26B9CA-462D-8B44-88E2-3D34BCA39225}"/>
              </a:ext>
            </a:extLst>
          </p:cNvPr>
          <p:cNvSpPr/>
          <p:nvPr/>
        </p:nvSpPr>
        <p:spPr>
          <a:xfrm>
            <a:off x="2180304" y="1710256"/>
            <a:ext cx="1849005" cy="1849005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224D64-B733-A042-B9A0-BC3F4818A9D9}"/>
              </a:ext>
            </a:extLst>
          </p:cNvPr>
          <p:cNvCxnSpPr/>
          <p:nvPr/>
        </p:nvCxnSpPr>
        <p:spPr>
          <a:xfrm flipV="1">
            <a:off x="1274940" y="1710256"/>
            <a:ext cx="905364" cy="744483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780C09-D97B-094E-B6C1-0ABBDD7C61B2}"/>
              </a:ext>
            </a:extLst>
          </p:cNvPr>
          <p:cNvCxnSpPr>
            <a:cxnSpLocks/>
          </p:cNvCxnSpPr>
          <p:nvPr/>
        </p:nvCxnSpPr>
        <p:spPr>
          <a:xfrm>
            <a:off x="1274939" y="2800944"/>
            <a:ext cx="905364" cy="758317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414AF3B-EB91-3243-8307-4CE6B0DE6F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2" t="45244" r="45069" b="32905"/>
          <a:stretch/>
        </p:blipFill>
        <p:spPr>
          <a:xfrm>
            <a:off x="2188868" y="4222867"/>
            <a:ext cx="1852948" cy="184900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EAA6F27-C17C-5445-8D48-3F481CDFC68A}"/>
              </a:ext>
            </a:extLst>
          </p:cNvPr>
          <p:cNvSpPr/>
          <p:nvPr/>
        </p:nvSpPr>
        <p:spPr>
          <a:xfrm>
            <a:off x="899592" y="4941168"/>
            <a:ext cx="360040" cy="36004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AF30DA4-994F-D14F-BAD4-A8766C910806}"/>
              </a:ext>
            </a:extLst>
          </p:cNvPr>
          <p:cNvCxnSpPr/>
          <p:nvPr/>
        </p:nvCxnSpPr>
        <p:spPr>
          <a:xfrm flipV="1">
            <a:off x="1274940" y="4222867"/>
            <a:ext cx="905364" cy="744483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ABB55B4-5832-EB45-8D62-C44846EC8938}"/>
              </a:ext>
            </a:extLst>
          </p:cNvPr>
          <p:cNvCxnSpPr>
            <a:cxnSpLocks/>
          </p:cNvCxnSpPr>
          <p:nvPr/>
        </p:nvCxnSpPr>
        <p:spPr>
          <a:xfrm>
            <a:off x="1274939" y="5313555"/>
            <a:ext cx="905364" cy="758317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11A9B15-ADC2-934E-9CC3-1FBA1374A6D4}"/>
              </a:ext>
            </a:extLst>
          </p:cNvPr>
          <p:cNvSpPr/>
          <p:nvPr/>
        </p:nvSpPr>
        <p:spPr>
          <a:xfrm>
            <a:off x="2180304" y="4232689"/>
            <a:ext cx="1849005" cy="1849005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DB0000-EAD2-1A4C-8F17-728EE419092E}"/>
              </a:ext>
            </a:extLst>
          </p:cNvPr>
          <p:cNvSpPr txBox="1"/>
          <p:nvPr/>
        </p:nvSpPr>
        <p:spPr>
          <a:xfrm>
            <a:off x="56440" y="3242453"/>
            <a:ext cx="680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Delta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09C98E-2067-704B-A2A7-1AA01BA13DCE}"/>
              </a:ext>
            </a:extLst>
          </p:cNvPr>
          <p:cNvSpPr txBox="1"/>
          <p:nvPr/>
        </p:nvSpPr>
        <p:spPr>
          <a:xfrm>
            <a:off x="67762" y="5763815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Gaussian: 50 pm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48F3AA8-791D-484E-8707-3B8646E407E5}"/>
              </a:ext>
            </a:extLst>
          </p:cNvPr>
          <p:cNvSpPr/>
          <p:nvPr/>
        </p:nvSpPr>
        <p:spPr>
          <a:xfrm>
            <a:off x="8558733" y="60289"/>
            <a:ext cx="576064" cy="576064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469393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Kantoorthema">
  <a:themeElements>
    <a:clrScheme name="UA">
      <a:dk1>
        <a:sysClr val="windowText" lastClr="000000"/>
      </a:dk1>
      <a:lt1>
        <a:sysClr val="window" lastClr="FFFFFF"/>
      </a:lt1>
      <a:dk2>
        <a:srgbClr val="004466"/>
      </a:dk2>
      <a:lt2>
        <a:srgbClr val="BBCCCC"/>
      </a:lt2>
      <a:accent1>
        <a:srgbClr val="004466"/>
      </a:accent1>
      <a:accent2>
        <a:srgbClr val="881133"/>
      </a:accent2>
      <a:accent3>
        <a:srgbClr val="889999"/>
      </a:accent3>
      <a:accent4>
        <a:srgbClr val="3399CC"/>
      </a:accent4>
      <a:accent5>
        <a:srgbClr val="DD9911"/>
      </a:accent5>
      <a:accent6>
        <a:srgbClr val="AAAA00"/>
      </a:accent6>
      <a:hlink>
        <a:srgbClr val="004466"/>
      </a:hlink>
      <a:folHlink>
        <a:srgbClr val="881133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849</Words>
  <Application>Microsoft Macintosh PowerPoint</Application>
  <PresentationFormat>On-screen Show (4:3)</PresentationFormat>
  <Paragraphs>218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Arial Rounded MT Bold</vt:lpstr>
      <vt:lpstr>Calibri</vt:lpstr>
      <vt:lpstr>Cambria</vt:lpstr>
      <vt:lpstr>Cambria Math</vt:lpstr>
      <vt:lpstr>Times</vt:lpstr>
      <vt:lpstr>Wingdings</vt:lpstr>
      <vt:lpstr>Kantoorthema</vt:lpstr>
      <vt:lpstr>Combining ADF-EDX scattering cross-sections for elemental quantification of nanostructures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2013-10-11T12:12:31Z</dcterms:created>
  <dcterms:modified xsi:type="dcterms:W3CDTF">2020-11-16T03:35:41Z</dcterms:modified>
</cp:coreProperties>
</file>